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8"/>
  </p:notesMasterIdLst>
  <p:sldIdLst>
    <p:sldId id="397" r:id="rId6"/>
    <p:sldId id="420" r:id="rId7"/>
    <p:sldId id="409" r:id="rId8"/>
    <p:sldId id="421" r:id="rId9"/>
    <p:sldId id="410" r:id="rId10"/>
    <p:sldId id="422" r:id="rId11"/>
    <p:sldId id="423" r:id="rId12"/>
    <p:sldId id="424" r:id="rId13"/>
    <p:sldId id="425" r:id="rId14"/>
    <p:sldId id="426" r:id="rId15"/>
    <p:sldId id="427" r:id="rId16"/>
    <p:sldId id="428" r:id="rId17"/>
    <p:sldId id="429" r:id="rId18"/>
    <p:sldId id="430" r:id="rId19"/>
    <p:sldId id="431" r:id="rId20"/>
    <p:sldId id="432" r:id="rId21"/>
    <p:sldId id="433" r:id="rId22"/>
    <p:sldId id="434" r:id="rId23"/>
    <p:sldId id="436" r:id="rId24"/>
    <p:sldId id="435" r:id="rId25"/>
    <p:sldId id="437" r:id="rId26"/>
    <p:sldId id="438" r:id="rId27"/>
    <p:sldId id="439" r:id="rId28"/>
    <p:sldId id="440" r:id="rId29"/>
    <p:sldId id="441" r:id="rId30"/>
    <p:sldId id="443" r:id="rId31"/>
    <p:sldId id="442" r:id="rId32"/>
    <p:sldId id="444" r:id="rId33"/>
    <p:sldId id="445" r:id="rId34"/>
    <p:sldId id="446" r:id="rId35"/>
    <p:sldId id="447" r:id="rId36"/>
    <p:sldId id="44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souza, Fiona (RX)" initials="DF(" lastIdx="1" clrIdx="0">
    <p:extLst>
      <p:ext uri="{19B8F6BF-5375-455C-9EA6-DF929625EA0E}">
        <p15:presenceInfo xmlns:p15="http://schemas.microsoft.com/office/powerpoint/2012/main" userId="S::bassettf@b2b.regn.net::1f4a3a3e-8b53-42a9-8d64-8077bf1e16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2187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90" autoAdjust="0"/>
    <p:restoredTop sz="94660"/>
  </p:normalViewPr>
  <p:slideViewPr>
    <p:cSldViewPr snapToGrid="0">
      <p:cViewPr>
        <p:scale>
          <a:sx n="130" d="100"/>
          <a:sy n="130" d="100"/>
        </p:scale>
        <p:origin x="616" y="8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4DE792-1116-4CB8-8A24-771C3EAD8B05}" type="datetimeFigureOut">
              <a:rPr lang="en-GB" smtClean="0"/>
              <a:t>30/07/2026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D3056-7F32-40D0-A6DC-2F002DB6885E}" type="slidenum">
              <a:rPr lang="en-GB" smtClean="0"/>
              <a:t>‹#›</a:t>
            </a:fld>
            <a:endParaRPr lang="en-GB"/>
          </a:p>
        </p:txBody>
      </p:sp>
    </p:spTree>
    <p:extLst>
      <p:ext uri="{BB962C8B-B14F-4D97-AF65-F5344CB8AC3E}">
        <p14:creationId xmlns:p14="http://schemas.microsoft.com/office/powerpoint/2010/main" val="1226737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E6967-47B2-4014-9B5B-5AAD83E551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F86A20-DFF1-4C7B-A0D6-3D1EB5C790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8DF1AF-ADF8-41C5-9E18-F45B2B2CED80}"/>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5" name="Footer Placeholder 4">
            <a:extLst>
              <a:ext uri="{FF2B5EF4-FFF2-40B4-BE49-F238E27FC236}">
                <a16:creationId xmlns:a16="http://schemas.microsoft.com/office/drawing/2014/main" id="{A00E8895-38A6-4698-A00B-31974819D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C5A399-8B00-4624-9E1A-C180A552C759}"/>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85294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60EF3-BE0C-46CC-9B06-1DAF2D07A0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9692D8-0077-4C1C-8E79-B60946BB28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15F68-F8BB-4598-BA8C-1AD1BEAC0E46}"/>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5" name="Footer Placeholder 4">
            <a:extLst>
              <a:ext uri="{FF2B5EF4-FFF2-40B4-BE49-F238E27FC236}">
                <a16:creationId xmlns:a16="http://schemas.microsoft.com/office/drawing/2014/main" id="{DB1222CC-03D2-4560-B208-42C0EE9A14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9E5893-CF88-4ECD-91CC-EDD155648172}"/>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2089105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2DE6E6-D008-4FF2-9397-3709D5B76F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1D4CB1-56E5-48E1-A6D6-F3DD925F45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2CBFAC-13ED-45C7-977C-E38C1CCD1A4E}"/>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5" name="Footer Placeholder 4">
            <a:extLst>
              <a:ext uri="{FF2B5EF4-FFF2-40B4-BE49-F238E27FC236}">
                <a16:creationId xmlns:a16="http://schemas.microsoft.com/office/drawing/2014/main" id="{9F7081F2-8487-4012-A2F9-6BF1A71E4E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CCD939-2E9B-4AB6-AC6D-6C1E0ECDE8D8}"/>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569605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5FE2-786B-43F5-96EB-57E5AECDEC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AD2366-4349-4115-8B32-200A5B3519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51F572-BB03-47B4-9FA2-CAF9BCA5B5F4}"/>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5" name="Footer Placeholder 4">
            <a:extLst>
              <a:ext uri="{FF2B5EF4-FFF2-40B4-BE49-F238E27FC236}">
                <a16:creationId xmlns:a16="http://schemas.microsoft.com/office/drawing/2014/main" id="{2157E002-9CE7-4EF8-8D51-1F3CCA8BBC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CDC141-0EBE-45DD-9E93-6A63CC4D39F6}"/>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820041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AE579-6C8E-4285-A2DC-04214902AB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76FA7A-23CF-4B81-800D-45D5EF42D4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57744E-3458-4FBF-8FBD-6110AB9A9A16}"/>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5" name="Footer Placeholder 4">
            <a:extLst>
              <a:ext uri="{FF2B5EF4-FFF2-40B4-BE49-F238E27FC236}">
                <a16:creationId xmlns:a16="http://schemas.microsoft.com/office/drawing/2014/main" id="{50DE2B29-9C39-4D39-966A-BD5098511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FB339-3B5C-4C73-BB76-0B9F35575D93}"/>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955780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1CB4C-C305-4F16-B27E-1A906EA53A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1B158F-829C-46F1-81BC-B74409421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9EF430-E2E2-4C3F-8E76-3BD137829E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0D9447-EEF2-4A85-8F70-E934E44517F6}"/>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6" name="Footer Placeholder 5">
            <a:extLst>
              <a:ext uri="{FF2B5EF4-FFF2-40B4-BE49-F238E27FC236}">
                <a16:creationId xmlns:a16="http://schemas.microsoft.com/office/drawing/2014/main" id="{3CB25BC1-DA2F-43BA-8F28-E9886A9C69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9A6369-52AD-49A0-8457-84334448CC66}"/>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278830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1D9F0-2EA0-4420-83F5-B767C87C4A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D2FB28-D6E8-448A-A9AC-B70F8DA1D8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58572F-06EC-4DC5-968E-9F2CD712BA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800D22-2D63-4AFD-9E8A-62C8A3E060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CF9D4F-3D29-4309-81EA-A654D83270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772F9B-DE32-4D57-B214-43C0315F828A}"/>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8" name="Footer Placeholder 7">
            <a:extLst>
              <a:ext uri="{FF2B5EF4-FFF2-40B4-BE49-F238E27FC236}">
                <a16:creationId xmlns:a16="http://schemas.microsoft.com/office/drawing/2014/main" id="{EAA5072F-8AA0-4F09-AA6B-833B4FE149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2BA652-8148-4AC5-B8AE-1A14C50D370B}"/>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190013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EC742-43D1-4ED3-A22A-5460F4A1E6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483FF4-462C-4737-81A1-94DFD49E73E1}"/>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4" name="Footer Placeholder 3">
            <a:extLst>
              <a:ext uri="{FF2B5EF4-FFF2-40B4-BE49-F238E27FC236}">
                <a16:creationId xmlns:a16="http://schemas.microsoft.com/office/drawing/2014/main" id="{E21FBC75-34C7-467E-9889-51037DA8B9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0CDEDB-AFA7-458E-BCB9-22D74B87550A}"/>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168069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86225C-62F0-439D-8EBD-F98EF28FC139}"/>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3" name="Footer Placeholder 2">
            <a:extLst>
              <a:ext uri="{FF2B5EF4-FFF2-40B4-BE49-F238E27FC236}">
                <a16:creationId xmlns:a16="http://schemas.microsoft.com/office/drawing/2014/main" id="{631413F8-546D-467F-8228-4FCBEAABBE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AEEFF2-A415-4078-B12C-DC139B71A231}"/>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730209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22B0-8DA6-4896-9484-0ACA83513F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A1A5D8-44E5-45FB-A74B-F68C852EA4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C32A7D-F4DE-4046-AD4A-0D08BC75C7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741D2E-E729-4179-AFF9-7FBF6451CBB1}"/>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6" name="Footer Placeholder 5">
            <a:extLst>
              <a:ext uri="{FF2B5EF4-FFF2-40B4-BE49-F238E27FC236}">
                <a16:creationId xmlns:a16="http://schemas.microsoft.com/office/drawing/2014/main" id="{1C19346E-17D1-4ED1-8778-62869CCDAD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CA286D-C601-4C27-B112-52BCEBA2C904}"/>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2075313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3AA82-1B10-4B68-BF2F-AAC7424771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DDF787-70D2-441D-A3FF-09615CA14F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82C28-DF90-424C-A168-12E9A06850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503C9D-3DEF-4F1B-A6F3-BD4BEE1C1F8E}"/>
              </a:ext>
            </a:extLst>
          </p:cNvPr>
          <p:cNvSpPr>
            <a:spLocks noGrp="1"/>
          </p:cNvSpPr>
          <p:nvPr>
            <p:ph type="dt" sz="half" idx="10"/>
          </p:nvPr>
        </p:nvSpPr>
        <p:spPr/>
        <p:txBody>
          <a:bodyPr/>
          <a:lstStyle/>
          <a:p>
            <a:fld id="{39CFBB1B-4A49-471C-A17C-8EAEA8BDF54C}" type="datetimeFigureOut">
              <a:rPr lang="en-US" smtClean="0"/>
              <a:t>7/30/2026</a:t>
            </a:fld>
            <a:endParaRPr lang="en-US"/>
          </a:p>
        </p:txBody>
      </p:sp>
      <p:sp>
        <p:nvSpPr>
          <p:cNvPr id="6" name="Footer Placeholder 5">
            <a:extLst>
              <a:ext uri="{FF2B5EF4-FFF2-40B4-BE49-F238E27FC236}">
                <a16:creationId xmlns:a16="http://schemas.microsoft.com/office/drawing/2014/main" id="{AC473192-C611-49A0-9605-D80CD8E833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0D3879-3784-4DAA-942F-799F1C492CA3}"/>
              </a:ext>
            </a:extLst>
          </p:cNvPr>
          <p:cNvSpPr>
            <a:spLocks noGrp="1"/>
          </p:cNvSpPr>
          <p:nvPr>
            <p:ph type="sldNum" sz="quarter" idx="12"/>
          </p:nvPr>
        </p:nvSpPr>
        <p:spPr/>
        <p:txBody>
          <a:bodyPr/>
          <a:lstStyle/>
          <a:p>
            <a:fld id="{DA09BCA1-F7F5-49D5-8C17-BFF4234E6A58}" type="slidenum">
              <a:rPr lang="en-US" smtClean="0"/>
              <a:t>‹#›</a:t>
            </a:fld>
            <a:endParaRPr lang="en-US"/>
          </a:p>
        </p:txBody>
      </p:sp>
    </p:spTree>
    <p:extLst>
      <p:ext uri="{BB962C8B-B14F-4D97-AF65-F5344CB8AC3E}">
        <p14:creationId xmlns:p14="http://schemas.microsoft.com/office/powerpoint/2010/main" val="429204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E489B-4B2A-4209-9593-3F11312829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4E2312-0DF0-4C28-929A-C2FF9221C1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EA8B8E-FBAA-44C9-8AAC-4A9FEEDE73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FBB1B-4A49-471C-A17C-8EAEA8BDF54C}" type="datetimeFigureOut">
              <a:rPr lang="en-US" smtClean="0"/>
              <a:t>7/30/2026</a:t>
            </a:fld>
            <a:endParaRPr lang="en-US"/>
          </a:p>
        </p:txBody>
      </p:sp>
      <p:sp>
        <p:nvSpPr>
          <p:cNvPr id="5" name="Footer Placeholder 4">
            <a:extLst>
              <a:ext uri="{FF2B5EF4-FFF2-40B4-BE49-F238E27FC236}">
                <a16:creationId xmlns:a16="http://schemas.microsoft.com/office/drawing/2014/main" id="{B94CD9B3-1BB6-4165-81D0-0C2BFDF7B9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F27809-5932-481C-A0D7-7E4689E307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09BCA1-F7F5-49D5-8C17-BFF4234E6A58}" type="slidenum">
              <a:rPr lang="en-US" smtClean="0"/>
              <a:t>‹#›</a:t>
            </a:fld>
            <a:endParaRPr lang="en-US"/>
          </a:p>
        </p:txBody>
      </p:sp>
    </p:spTree>
    <p:extLst>
      <p:ext uri="{BB962C8B-B14F-4D97-AF65-F5344CB8AC3E}">
        <p14:creationId xmlns:p14="http://schemas.microsoft.com/office/powerpoint/2010/main" val="3894685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5.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mailto:atm-buyers@rxglobal.com"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atm@app.eventware.com" TargetMode="External"/><Relationship Id="rId5" Type="http://schemas.openxmlformats.org/officeDocument/2006/relationships/image" Target="../media/image40.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43.emf"/><Relationship Id="rId3" Type="http://schemas.microsoft.com/office/2007/relationships/hdphoto" Target="../media/hdphoto1.wdp"/><Relationship Id="rId7"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1.emf"/><Relationship Id="rId5" Type="http://schemas.openxmlformats.org/officeDocument/2006/relationships/hyperlink" Target="mailto:ATM-buyers@rxglobal.com" TargetMode="External"/><Relationship Id="rId4" Type="http://schemas.openxmlformats.org/officeDocument/2006/relationships/image" Target="../media/image2.png"/><Relationship Id="rId9"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D61008-55EA-AF51-7A5A-182987E21E0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2" name="TextBox 1">
            <a:extLst>
              <a:ext uri="{FF2B5EF4-FFF2-40B4-BE49-F238E27FC236}">
                <a16:creationId xmlns:a16="http://schemas.microsoft.com/office/drawing/2014/main" id="{4CD061A0-D268-E14E-FC11-57657D277DD8}"/>
              </a:ext>
            </a:extLst>
          </p:cNvPr>
          <p:cNvSpPr txBox="1"/>
          <p:nvPr/>
        </p:nvSpPr>
        <p:spPr>
          <a:xfrm>
            <a:off x="1092352" y="2036311"/>
            <a:ext cx="10007293" cy="2785378"/>
          </a:xfrm>
          <a:prstGeom prst="rect">
            <a:avLst/>
          </a:prstGeom>
          <a:noFill/>
        </p:spPr>
        <p:txBody>
          <a:bodyPr wrap="square" rtlCol="0">
            <a:spAutoFit/>
          </a:bodyPr>
          <a:lstStyle/>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Hosted Buyer </a:t>
            </a:r>
          </a:p>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Meetings Platform</a:t>
            </a:r>
          </a:p>
          <a:p>
            <a:pPr lvl="0" algn="ctr">
              <a:lnSpc>
                <a:spcPts val="7000"/>
              </a:lnSpc>
              <a:defRPr/>
            </a:pPr>
            <a:r>
              <a:rPr lang="en-US" sz="6600" b="1" spc="10" dirty="0">
                <a:solidFill>
                  <a:prstClr val="white"/>
                </a:solidFill>
                <a:latin typeface="Arial" panose="020B0604020202020204" pitchFamily="34" charset="0"/>
                <a:cs typeface="Arial" panose="020B0604020202020204" pitchFamily="34" charset="0"/>
              </a:rPr>
              <a:t>User Guide</a:t>
            </a:r>
          </a:p>
        </p:txBody>
      </p:sp>
      <p:pic>
        <p:nvPicPr>
          <p:cNvPr id="5" name="Picture 4">
            <a:extLst>
              <a:ext uri="{FF2B5EF4-FFF2-40B4-BE49-F238E27FC236}">
                <a16:creationId xmlns:a16="http://schemas.microsoft.com/office/drawing/2014/main" id="{F96060A4-0032-ECAA-702E-5C25B2FD2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4378" y="5405119"/>
            <a:ext cx="2966792" cy="1307515"/>
          </a:xfrm>
          <a:prstGeom prst="rect">
            <a:avLst/>
          </a:prstGeom>
        </p:spPr>
      </p:pic>
    </p:spTree>
    <p:extLst>
      <p:ext uri="{BB962C8B-B14F-4D97-AF65-F5344CB8AC3E}">
        <p14:creationId xmlns:p14="http://schemas.microsoft.com/office/powerpoint/2010/main" val="59957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0F4-E908-3795-E07C-CAA8F7E657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C38B804-A2DC-8534-C598-7894B3BDB5F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68822546-BB9A-6356-1720-1A10CEFCC893}"/>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Find Exhibitor Delegates</a:t>
            </a:r>
          </a:p>
        </p:txBody>
      </p:sp>
      <p:pic>
        <p:nvPicPr>
          <p:cNvPr id="8" name="Picture 7">
            <a:extLst>
              <a:ext uri="{FF2B5EF4-FFF2-40B4-BE49-F238E27FC236}">
                <a16:creationId xmlns:a16="http://schemas.microsoft.com/office/drawing/2014/main" id="{EE776357-D779-5EE4-BEEA-026BD4FF5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661D54E0-9292-F2F2-7BD3-9AB5A6C89EF8}"/>
              </a:ext>
            </a:extLst>
          </p:cNvPr>
          <p:cNvSpPr/>
          <p:nvPr/>
        </p:nvSpPr>
        <p:spPr>
          <a:xfrm>
            <a:off x="582042" y="145487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2" name="Rectangle 1">
            <a:extLst>
              <a:ext uri="{FF2B5EF4-FFF2-40B4-BE49-F238E27FC236}">
                <a16:creationId xmlns:a16="http://schemas.microsoft.com/office/drawing/2014/main" id="{4D3C271A-147E-0DB8-69AD-A39A3A80C4A8}"/>
              </a:ext>
            </a:extLst>
          </p:cNvPr>
          <p:cNvSpPr/>
          <p:nvPr/>
        </p:nvSpPr>
        <p:spPr>
          <a:xfrm>
            <a:off x="969675" y="1855713"/>
            <a:ext cx="5126324" cy="584775"/>
          </a:xfrm>
          <a:prstGeom prst="rect">
            <a:avLst/>
          </a:prstGeom>
        </p:spPr>
        <p:txBody>
          <a:bodyPr wrap="square">
            <a:spAutoFit/>
          </a:bodyPr>
          <a:lstStyle/>
          <a:p>
            <a:r>
              <a:rPr lang="en-GB" sz="1600" dirty="0">
                <a:latin typeface="Helvetica" panose="020B0604020202020204" pitchFamily="34" charset="0"/>
                <a:ea typeface="Calibri" panose="020F0502020204030204" pitchFamily="34" charset="0"/>
                <a:cs typeface="Helvetica" panose="020B0604020202020204" pitchFamily="34" charset="0"/>
              </a:rPr>
              <a:t>Click on the </a:t>
            </a:r>
            <a:r>
              <a:rPr lang="en-GB" sz="1600" b="1" dirty="0">
                <a:solidFill>
                  <a:srgbClr val="218747"/>
                </a:solidFill>
                <a:latin typeface="Helvetica" panose="020B0604020202020204" pitchFamily="34" charset="0"/>
                <a:ea typeface="Calibri" panose="020F0502020204030204" pitchFamily="34" charset="0"/>
                <a:cs typeface="Helvetica" panose="020B0604020202020204" pitchFamily="34" charset="0"/>
              </a:rPr>
              <a:t>‘Find People’ </a:t>
            </a:r>
            <a:r>
              <a:rPr lang="en-GB" sz="1600" dirty="0">
                <a:latin typeface="Helvetica" panose="020B0604020202020204" pitchFamily="34" charset="0"/>
                <a:ea typeface="Calibri" panose="020F0502020204030204" pitchFamily="34" charset="0"/>
                <a:cs typeface="Helvetica" panose="020B0604020202020204" pitchFamily="34" charset="0"/>
              </a:rPr>
              <a:t>tab on your Dashboard to start your Exhibitor search</a:t>
            </a:r>
          </a:p>
        </p:txBody>
      </p:sp>
      <p:pic>
        <p:nvPicPr>
          <p:cNvPr id="5" name="Picture 4">
            <a:extLst>
              <a:ext uri="{FF2B5EF4-FFF2-40B4-BE49-F238E27FC236}">
                <a16:creationId xmlns:a16="http://schemas.microsoft.com/office/drawing/2014/main" id="{31B3B51C-42A7-25AA-C4CF-BA83CE805A25}"/>
              </a:ext>
            </a:extLst>
          </p:cNvPr>
          <p:cNvPicPr>
            <a:picLocks noChangeAspect="1"/>
          </p:cNvPicPr>
          <p:nvPr/>
        </p:nvPicPr>
        <p:blipFill>
          <a:blip r:embed="rId5"/>
          <a:stretch>
            <a:fillRect/>
          </a:stretch>
        </p:blipFill>
        <p:spPr>
          <a:xfrm>
            <a:off x="847756" y="2729788"/>
            <a:ext cx="5705485" cy="2568820"/>
          </a:xfrm>
          <a:prstGeom prst="rect">
            <a:avLst/>
          </a:prstGeom>
        </p:spPr>
      </p:pic>
      <p:sp>
        <p:nvSpPr>
          <p:cNvPr id="14" name="Rectangle 13">
            <a:extLst>
              <a:ext uri="{FF2B5EF4-FFF2-40B4-BE49-F238E27FC236}">
                <a16:creationId xmlns:a16="http://schemas.microsoft.com/office/drawing/2014/main" id="{6827242E-20E6-A5E9-F335-0009A613558B}"/>
              </a:ext>
            </a:extLst>
          </p:cNvPr>
          <p:cNvSpPr/>
          <p:nvPr/>
        </p:nvSpPr>
        <p:spPr>
          <a:xfrm>
            <a:off x="847756" y="2841324"/>
            <a:ext cx="5705485" cy="4100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B1C0C1CE-997A-5DC9-D4EF-719C80D9C883}"/>
              </a:ext>
            </a:extLst>
          </p:cNvPr>
          <p:cNvSpPr txBox="1"/>
          <p:nvPr/>
        </p:nvSpPr>
        <p:spPr>
          <a:xfrm>
            <a:off x="6737129" y="2182920"/>
            <a:ext cx="4485196" cy="3754874"/>
          </a:xfrm>
          <a:prstGeom prst="rect">
            <a:avLst/>
          </a:prstGeom>
          <a:noFill/>
        </p:spPr>
        <p:txBody>
          <a:bodyPr wrap="square" rtlCol="0">
            <a:spAutoFit/>
          </a:bodyPr>
          <a:lstStyle/>
          <a:p>
            <a:pPr marL="285750" indent="-285750">
              <a:buFont typeface="Arial" panose="020B0604020202020204" pitchFamily="34" charset="0"/>
              <a:buChar char="•"/>
            </a:pPr>
            <a:r>
              <a:rPr lang="en-GB" sz="1400" dirty="0">
                <a:latin typeface="Helvetica" panose="020B0604020202020204" pitchFamily="34" charset="0"/>
                <a:ea typeface="Calibri" panose="020F0502020204030204" pitchFamily="34" charset="0"/>
                <a:cs typeface="Helvetica" panose="020B0604020202020204" pitchFamily="34" charset="0"/>
              </a:rPr>
              <a:t>Click on an Exhibitor profile card to view more information about the Exhibitor delegate and the company</a:t>
            </a:r>
          </a:p>
          <a:p>
            <a:pPr marL="285750" indent="-285750">
              <a:buFont typeface="Arial" panose="020B0604020202020204" pitchFamily="34" charset="0"/>
              <a:buChar char="•"/>
            </a:pPr>
            <a:endParaRPr lang="en-GB" sz="1400" b="1" dirty="0">
              <a:solidFill>
                <a:srgbClr val="82C836"/>
              </a:solidFill>
              <a:latin typeface="Helvetica" panose="020B0604020202020204" pitchFamily="34" charset="0"/>
              <a:ea typeface="Calibri" panose="020F0502020204030204" pitchFamily="34" charset="0"/>
              <a:cs typeface="Helvetica" panose="020B0604020202020204" pitchFamily="34" charset="0"/>
            </a:endParaRPr>
          </a:p>
          <a:p>
            <a:pPr marL="285750" indent="-285750">
              <a:buFont typeface="Arial" panose="020B0604020202020204" pitchFamily="34" charset="0"/>
              <a:buChar char="•"/>
            </a:pPr>
            <a:r>
              <a:rPr lang="en-GB" sz="1400" b="1" dirty="0">
                <a:solidFill>
                  <a:srgbClr val="218747"/>
                </a:solidFill>
                <a:latin typeface="Helvetica" panose="020B0604020202020204" pitchFamily="34" charset="0"/>
                <a:ea typeface="Calibri" panose="020F0502020204030204" pitchFamily="34" charset="0"/>
                <a:cs typeface="Helvetica" panose="020B0604020202020204" pitchFamily="34" charset="0"/>
              </a:rPr>
              <a:t>Customise your search results </a:t>
            </a:r>
            <a:r>
              <a:rPr lang="en-GB" sz="1400" dirty="0">
                <a:latin typeface="Helvetica" panose="020B0604020202020204" pitchFamily="34" charset="0"/>
                <a:ea typeface="Calibri" panose="020F0502020204030204" pitchFamily="34" charset="0"/>
                <a:cs typeface="Helvetica" panose="020B0604020202020204" pitchFamily="34" charset="0"/>
              </a:rPr>
              <a:t>and refine your search via products, country, title to find the right Exhibitor contact that matches your business needs</a:t>
            </a:r>
          </a:p>
          <a:p>
            <a:pPr marL="285750" indent="-285750">
              <a:buFont typeface="Arial" panose="020B0604020202020204" pitchFamily="34" charset="0"/>
              <a:buChar char="•"/>
            </a:pPr>
            <a:endParaRPr lang="en-GB" sz="1400" dirty="0">
              <a:latin typeface="Helvetica" panose="020B0604020202020204" pitchFamily="34" charset="0"/>
              <a:ea typeface="Calibri" panose="020F0502020204030204" pitchFamily="34" charset="0"/>
              <a:cs typeface="Helvetica" panose="020B0604020202020204" pitchFamily="34" charset="0"/>
            </a:endParaRPr>
          </a:p>
          <a:p>
            <a:pPr marL="285750" indent="-285750">
              <a:buFont typeface="Arial" panose="020B0604020202020204" pitchFamily="34" charset="0"/>
              <a:buChar char="•"/>
            </a:pPr>
            <a:r>
              <a:rPr lang="en-GB" sz="1400" dirty="0">
                <a:latin typeface="Helvetica" panose="020B0604020202020204" pitchFamily="34" charset="0"/>
                <a:ea typeface="Calibri" panose="020F0502020204030204" pitchFamily="34" charset="0"/>
                <a:cs typeface="Helvetica" panose="020B0604020202020204" pitchFamily="34" charset="0"/>
              </a:rPr>
              <a:t>The </a:t>
            </a:r>
            <a:r>
              <a:rPr lang="en-GB" sz="1400" b="1" dirty="0">
                <a:solidFill>
                  <a:srgbClr val="218747"/>
                </a:solidFill>
                <a:latin typeface="Helvetica" panose="020B0604020202020204" pitchFamily="34" charset="0"/>
                <a:ea typeface="Calibri" panose="020F0502020204030204" pitchFamily="34" charset="0"/>
                <a:cs typeface="Helvetica" panose="020B0604020202020204" pitchFamily="34" charset="0"/>
              </a:rPr>
              <a:t>Exhibitor Directory </a:t>
            </a:r>
            <a:r>
              <a:rPr lang="en-GB" sz="1400" dirty="0">
                <a:latin typeface="Helvetica" panose="020B0604020202020204" pitchFamily="34" charset="0"/>
                <a:ea typeface="Calibri" panose="020F0502020204030204" pitchFamily="34" charset="0"/>
                <a:cs typeface="Helvetica" panose="020B0604020202020204" pitchFamily="34" charset="0"/>
              </a:rPr>
              <a:t>on your Dashboard is another great way to look for specific suppliers and find new ones</a:t>
            </a:r>
          </a:p>
          <a:p>
            <a:pPr marL="285750" indent="-285750">
              <a:buFont typeface="Arial" panose="020B0604020202020204" pitchFamily="34" charset="0"/>
              <a:buChar char="•"/>
            </a:pPr>
            <a:endParaRPr lang="en-GB" sz="1400" dirty="0">
              <a:latin typeface="Helvetica" panose="020B0604020202020204" pitchFamily="34" charset="0"/>
              <a:ea typeface="Calibri" panose="020F0502020204030204" pitchFamily="34" charset="0"/>
              <a:cs typeface="Helvetica" panose="020B0604020202020204" pitchFamily="34" charset="0"/>
            </a:endParaRPr>
          </a:p>
          <a:p>
            <a:pPr marL="285750" indent="-285750">
              <a:buFont typeface="Arial" panose="020B0604020202020204" pitchFamily="34" charset="0"/>
              <a:buChar char="•"/>
            </a:pPr>
            <a:r>
              <a:rPr lang="en-GB" sz="1400" dirty="0">
                <a:latin typeface="Helvetica" panose="020B0604020202020204" pitchFamily="34" charset="0"/>
                <a:ea typeface="Calibri" panose="020F0502020204030204" pitchFamily="34" charset="0"/>
                <a:cs typeface="Helvetica" panose="020B0604020202020204" pitchFamily="34" charset="0"/>
              </a:rPr>
              <a:t>Click on the Send Invite button to request a meeting. Include a clear message as to your objective for wanting to meet.</a:t>
            </a:r>
          </a:p>
          <a:p>
            <a:endParaRPr lang="en-GB" sz="1400" dirty="0">
              <a:latin typeface="Helvetica" panose="020B0604020202020204" pitchFamily="34" charset="0"/>
              <a:ea typeface="Calibri" panose="020F0502020204030204" pitchFamily="34" charset="0"/>
              <a:cs typeface="Helvetica" panose="020B0604020202020204" pitchFamily="34" charset="0"/>
            </a:endParaRPr>
          </a:p>
        </p:txBody>
      </p:sp>
    </p:spTree>
    <p:extLst>
      <p:ext uri="{BB962C8B-B14F-4D97-AF65-F5344CB8AC3E}">
        <p14:creationId xmlns:p14="http://schemas.microsoft.com/office/powerpoint/2010/main" val="2954266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73123-E4AE-110C-0FE7-59A7B19E120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AED341B-A329-92C0-4AF2-8B6FEB50512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EF14981D-51D5-B861-BB90-986C517F1BD1}"/>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Exhibitor Directory</a:t>
            </a:r>
          </a:p>
        </p:txBody>
      </p:sp>
      <p:pic>
        <p:nvPicPr>
          <p:cNvPr id="8" name="Picture 7">
            <a:extLst>
              <a:ext uri="{FF2B5EF4-FFF2-40B4-BE49-F238E27FC236}">
                <a16:creationId xmlns:a16="http://schemas.microsoft.com/office/drawing/2014/main" id="{BC370D11-947C-083D-3719-C9C8FF39A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CC948110-FA37-A160-C6D3-7B36A920E131}"/>
              </a:ext>
            </a:extLst>
          </p:cNvPr>
          <p:cNvSpPr/>
          <p:nvPr/>
        </p:nvSpPr>
        <p:spPr>
          <a:xfrm>
            <a:off x="582042" y="150000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6" name="Rectangle 5">
            <a:extLst>
              <a:ext uri="{FF2B5EF4-FFF2-40B4-BE49-F238E27FC236}">
                <a16:creationId xmlns:a16="http://schemas.microsoft.com/office/drawing/2014/main" id="{17707D84-66EC-1913-B68C-C2D3B3B2C65C}"/>
              </a:ext>
            </a:extLst>
          </p:cNvPr>
          <p:cNvSpPr/>
          <p:nvPr/>
        </p:nvSpPr>
        <p:spPr>
          <a:xfrm>
            <a:off x="921298" y="1844238"/>
            <a:ext cx="7174625" cy="1846659"/>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 company name listed on the Exhibitor company profile card to</a:t>
            </a:r>
          </a:p>
          <a:p>
            <a:pPr marL="1657350" lvl="3" indent="-285750">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View company information</a:t>
            </a:r>
          </a:p>
          <a:p>
            <a:pPr marL="1657350" lvl="3" indent="-285750">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View which company employees are available to make meetings with</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Use the ‘View Company’ tab on the profile card for a small preview of the company</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From there you can click on the ‘View Profile’ tab for more information</a:t>
            </a:r>
          </a:p>
        </p:txBody>
      </p:sp>
      <p:pic>
        <p:nvPicPr>
          <p:cNvPr id="7" name="Picture 6">
            <a:extLst>
              <a:ext uri="{FF2B5EF4-FFF2-40B4-BE49-F238E27FC236}">
                <a16:creationId xmlns:a16="http://schemas.microsoft.com/office/drawing/2014/main" id="{A5E2CD67-6845-3193-8C2A-0DDD36B4258C}"/>
              </a:ext>
            </a:extLst>
          </p:cNvPr>
          <p:cNvPicPr>
            <a:picLocks noChangeAspect="1"/>
          </p:cNvPicPr>
          <p:nvPr/>
        </p:nvPicPr>
        <p:blipFill>
          <a:blip r:embed="rId5"/>
          <a:stretch>
            <a:fillRect/>
          </a:stretch>
        </p:blipFill>
        <p:spPr>
          <a:xfrm>
            <a:off x="1332636" y="4140294"/>
            <a:ext cx="4472559" cy="2035558"/>
          </a:xfrm>
          <a:prstGeom prst="rect">
            <a:avLst/>
          </a:prstGeom>
        </p:spPr>
      </p:pic>
      <p:pic>
        <p:nvPicPr>
          <p:cNvPr id="10" name="Picture 9">
            <a:extLst>
              <a:ext uri="{FF2B5EF4-FFF2-40B4-BE49-F238E27FC236}">
                <a16:creationId xmlns:a16="http://schemas.microsoft.com/office/drawing/2014/main" id="{D74EAC8F-D266-B29F-148B-037CE784F69A}"/>
              </a:ext>
            </a:extLst>
          </p:cNvPr>
          <p:cNvPicPr>
            <a:picLocks noChangeAspect="1"/>
          </p:cNvPicPr>
          <p:nvPr/>
        </p:nvPicPr>
        <p:blipFill>
          <a:blip r:embed="rId6"/>
          <a:stretch>
            <a:fillRect/>
          </a:stretch>
        </p:blipFill>
        <p:spPr>
          <a:xfrm>
            <a:off x="5984097" y="4173119"/>
            <a:ext cx="1154101" cy="2035558"/>
          </a:xfrm>
          <a:prstGeom prst="rect">
            <a:avLst/>
          </a:prstGeom>
        </p:spPr>
      </p:pic>
      <p:pic>
        <p:nvPicPr>
          <p:cNvPr id="11" name="Picture 10">
            <a:extLst>
              <a:ext uri="{FF2B5EF4-FFF2-40B4-BE49-F238E27FC236}">
                <a16:creationId xmlns:a16="http://schemas.microsoft.com/office/drawing/2014/main" id="{4CDC5845-DDDC-E80C-2723-46596AA7A151}"/>
              </a:ext>
            </a:extLst>
          </p:cNvPr>
          <p:cNvPicPr>
            <a:picLocks noChangeAspect="1"/>
          </p:cNvPicPr>
          <p:nvPr/>
        </p:nvPicPr>
        <p:blipFill>
          <a:blip r:embed="rId7"/>
          <a:stretch>
            <a:fillRect/>
          </a:stretch>
        </p:blipFill>
        <p:spPr>
          <a:xfrm>
            <a:off x="7568123" y="4153298"/>
            <a:ext cx="3328157" cy="1641257"/>
          </a:xfrm>
          <a:prstGeom prst="rect">
            <a:avLst/>
          </a:prstGeom>
        </p:spPr>
      </p:pic>
      <p:cxnSp>
        <p:nvCxnSpPr>
          <p:cNvPr id="12" name="Straight Arrow Connector 11">
            <a:extLst>
              <a:ext uri="{FF2B5EF4-FFF2-40B4-BE49-F238E27FC236}">
                <a16:creationId xmlns:a16="http://schemas.microsoft.com/office/drawing/2014/main" id="{4DF4063B-A2EE-55C4-1DB1-870CE3933736}"/>
              </a:ext>
            </a:extLst>
          </p:cNvPr>
          <p:cNvCxnSpPr>
            <a:cxnSpLocks/>
          </p:cNvCxnSpPr>
          <p:nvPr/>
        </p:nvCxnSpPr>
        <p:spPr>
          <a:xfrm>
            <a:off x="7274825" y="5568461"/>
            <a:ext cx="586596" cy="0"/>
          </a:xfrm>
          <a:prstGeom prst="straightConnector1">
            <a:avLst/>
          </a:prstGeom>
          <a:ln w="38100">
            <a:solidFill>
              <a:srgbClr val="2597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B7CB7F3-E550-2FA3-52CE-DFEAFDFE981F}"/>
              </a:ext>
            </a:extLst>
          </p:cNvPr>
          <p:cNvCxnSpPr>
            <a:cxnSpLocks/>
          </p:cNvCxnSpPr>
          <p:nvPr/>
        </p:nvCxnSpPr>
        <p:spPr>
          <a:xfrm>
            <a:off x="5301418" y="5568461"/>
            <a:ext cx="586596" cy="0"/>
          </a:xfrm>
          <a:prstGeom prst="straightConnector1">
            <a:avLst/>
          </a:prstGeom>
          <a:ln w="38100">
            <a:solidFill>
              <a:srgbClr val="25975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DB16059-B3EE-FDCE-DE33-77CA2BE778C5}"/>
              </a:ext>
            </a:extLst>
          </p:cNvPr>
          <p:cNvSpPr/>
          <p:nvPr/>
        </p:nvSpPr>
        <p:spPr>
          <a:xfrm>
            <a:off x="1332636" y="4153298"/>
            <a:ext cx="4472559" cy="3324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EE5A33-4D9D-AB47-E1F1-810FA11565E2}"/>
              </a:ext>
            </a:extLst>
          </p:cNvPr>
          <p:cNvSpPr/>
          <p:nvPr/>
        </p:nvSpPr>
        <p:spPr>
          <a:xfrm>
            <a:off x="2556606" y="6069319"/>
            <a:ext cx="422523" cy="213066"/>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C6BB94C-8EE0-EE67-B637-DD316B9D3A34}"/>
              </a:ext>
            </a:extLst>
          </p:cNvPr>
          <p:cNvSpPr/>
          <p:nvPr/>
        </p:nvSpPr>
        <p:spPr>
          <a:xfrm>
            <a:off x="5984097" y="6007176"/>
            <a:ext cx="532661" cy="337352"/>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428F1B9-3ECE-D915-1BFB-D3FD6E8E7307}"/>
              </a:ext>
            </a:extLst>
          </p:cNvPr>
          <p:cNvSpPr/>
          <p:nvPr/>
        </p:nvSpPr>
        <p:spPr>
          <a:xfrm>
            <a:off x="7568123" y="4140294"/>
            <a:ext cx="3006168" cy="345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039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10FF-7F19-E234-C3A0-F200B1337C7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6153A9-BC2A-521E-7BBA-4093913B0D6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5D492764-9D99-B32B-220A-638B711032B7}"/>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My ‘</a:t>
            </a:r>
            <a:r>
              <a:rPr lang="en-US" sz="3600" dirty="0" err="1">
                <a:solidFill>
                  <a:schemeClr val="bg1"/>
                </a:solidFill>
              </a:rPr>
              <a:t>Favourites’</a:t>
            </a:r>
            <a:r>
              <a:rPr lang="en-US" sz="3600" dirty="0">
                <a:solidFill>
                  <a:schemeClr val="bg1"/>
                </a:solidFill>
              </a:rPr>
              <a:t> Tool</a:t>
            </a:r>
          </a:p>
        </p:txBody>
      </p:sp>
      <p:pic>
        <p:nvPicPr>
          <p:cNvPr id="8" name="Picture 7">
            <a:extLst>
              <a:ext uri="{FF2B5EF4-FFF2-40B4-BE49-F238E27FC236}">
                <a16:creationId xmlns:a16="http://schemas.microsoft.com/office/drawing/2014/main" id="{23743D4D-6F8B-C2DB-D4E5-50EC07ABA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F366BFEC-EA61-173F-0724-5DD5C02BF1D4}"/>
              </a:ext>
            </a:extLst>
          </p:cNvPr>
          <p:cNvSpPr/>
          <p:nvPr/>
        </p:nvSpPr>
        <p:spPr>
          <a:xfrm>
            <a:off x="582042" y="150000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2" name="TextBox 1">
            <a:extLst>
              <a:ext uri="{FF2B5EF4-FFF2-40B4-BE49-F238E27FC236}">
                <a16:creationId xmlns:a16="http://schemas.microsoft.com/office/drawing/2014/main" id="{62F9A932-80A5-A0F6-DF18-C9C01B2EF719}"/>
              </a:ext>
            </a:extLst>
          </p:cNvPr>
          <p:cNvSpPr txBox="1"/>
          <p:nvPr/>
        </p:nvSpPr>
        <p:spPr>
          <a:xfrm>
            <a:off x="916164" y="1782666"/>
            <a:ext cx="10611132" cy="2159822"/>
          </a:xfrm>
          <a:prstGeom prst="rect">
            <a:avLst/>
          </a:prstGeom>
          <a:noFill/>
        </p:spPr>
        <p:txBody>
          <a:bodyPr wrap="square" rtlCol="0">
            <a:spAutoFit/>
          </a:bodyPr>
          <a:lstStyle/>
          <a:p>
            <a:pPr marL="285750" indent="-285750">
              <a:lnSpc>
                <a:spcPct val="107000"/>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 three dots in the right-hand corner of a profile card followed by Favourite to add an individual Exhibitor or Exhibiting Company to your favourites list.</a:t>
            </a:r>
          </a:p>
          <a:p>
            <a:pPr marL="285750" indent="-285750">
              <a:lnSpc>
                <a:spcPct val="107000"/>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To access </a:t>
            </a:r>
            <a:r>
              <a:rPr lang="en-GB" sz="1400" b="1" dirty="0">
                <a:solidFill>
                  <a:srgbClr val="218747"/>
                </a:solidFill>
                <a:latin typeface="Helvetica" panose="020B0604020202020204" pitchFamily="34" charset="0"/>
                <a:cs typeface="Helvetica" panose="020B0604020202020204" pitchFamily="34" charset="0"/>
              </a:rPr>
              <a:t>‘My Favourites’</a:t>
            </a:r>
            <a:r>
              <a:rPr lang="en-GB" sz="1400" dirty="0">
                <a:solidFill>
                  <a:srgbClr val="218747"/>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click on the Favourites tab in each directory.</a:t>
            </a:r>
          </a:p>
          <a:p>
            <a:pPr marL="285750" indent="-285750">
              <a:lnSpc>
                <a:spcPct val="107000"/>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We advise not leaving it too long to contact the leads in your ‘favourites’ tab to avoid disappointment as diaries can fill up fast.</a:t>
            </a:r>
          </a:p>
          <a:p>
            <a:pPr marL="285750" indent="-285750">
              <a:lnSpc>
                <a:spcPct val="107000"/>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Add to favourites when browsing people and companies and return to this folder later to send invites. This makes the process quick and easy. And don’t worry, you won’t be able to send invites to people you have already invited for a meeting.</a:t>
            </a:r>
          </a:p>
        </p:txBody>
      </p:sp>
      <p:pic>
        <p:nvPicPr>
          <p:cNvPr id="5" name="Picture 4" descr="A screenshot of a phone&#10;&#10;AI-generated content may be incorrect.">
            <a:extLst>
              <a:ext uri="{FF2B5EF4-FFF2-40B4-BE49-F238E27FC236}">
                <a16:creationId xmlns:a16="http://schemas.microsoft.com/office/drawing/2014/main" id="{2A433A53-DD80-AA18-666E-DDBCDEBF04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5692" y="4478987"/>
            <a:ext cx="1336886" cy="1632975"/>
          </a:xfrm>
          <a:prstGeom prst="rect">
            <a:avLst/>
          </a:prstGeom>
        </p:spPr>
      </p:pic>
      <p:pic>
        <p:nvPicPr>
          <p:cNvPr id="14" name="Picture 13" descr="A screenshot of a web page&#10;&#10;AI-generated content may be incorrect.">
            <a:extLst>
              <a:ext uri="{FF2B5EF4-FFF2-40B4-BE49-F238E27FC236}">
                <a16:creationId xmlns:a16="http://schemas.microsoft.com/office/drawing/2014/main" id="{6C36A138-D82D-8117-19CD-12969F3B2EA3}"/>
              </a:ext>
            </a:extLst>
          </p:cNvPr>
          <p:cNvPicPr>
            <a:picLocks noChangeAspect="1"/>
          </p:cNvPicPr>
          <p:nvPr/>
        </p:nvPicPr>
        <p:blipFill>
          <a:blip r:embed="rId6">
            <a:extLst>
              <a:ext uri="{28A0092B-C50C-407E-A947-70E740481C1C}">
                <a14:useLocalDpi xmlns:a14="http://schemas.microsoft.com/office/drawing/2010/main" val="0"/>
              </a:ext>
            </a:extLst>
          </a:blip>
          <a:srcRect b="18281"/>
          <a:stretch>
            <a:fillRect/>
          </a:stretch>
        </p:blipFill>
        <p:spPr>
          <a:xfrm>
            <a:off x="3976533" y="4380531"/>
            <a:ext cx="6321897" cy="1731431"/>
          </a:xfrm>
          <a:prstGeom prst="rect">
            <a:avLst/>
          </a:prstGeom>
        </p:spPr>
      </p:pic>
    </p:spTree>
    <p:extLst>
      <p:ext uri="{BB962C8B-B14F-4D97-AF65-F5344CB8AC3E}">
        <p14:creationId xmlns:p14="http://schemas.microsoft.com/office/powerpoint/2010/main" val="216857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C5E0A-14A3-1A26-4CDB-40358668CED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89E496E-0571-90AF-F601-53BDF141D7A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C22EFEDA-D1E9-A4E3-2AA9-4047249EF645}"/>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Conference </a:t>
            </a:r>
            <a:r>
              <a:rPr lang="en-US" sz="3600" dirty="0" err="1">
                <a:solidFill>
                  <a:schemeClr val="bg1"/>
                </a:solidFill>
              </a:rPr>
              <a:t>Programme</a:t>
            </a:r>
            <a:endParaRPr lang="en-US" sz="3600" dirty="0">
              <a:solidFill>
                <a:schemeClr val="bg1"/>
              </a:solidFill>
            </a:endParaRPr>
          </a:p>
        </p:txBody>
      </p:sp>
      <p:pic>
        <p:nvPicPr>
          <p:cNvPr id="8" name="Picture 7">
            <a:extLst>
              <a:ext uri="{FF2B5EF4-FFF2-40B4-BE49-F238E27FC236}">
                <a16:creationId xmlns:a16="http://schemas.microsoft.com/office/drawing/2014/main" id="{A85A1D24-E7A6-95E1-9149-B48949051B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E84AE4DF-28F4-2395-60DA-3E051690ED5C}"/>
              </a:ext>
            </a:extLst>
          </p:cNvPr>
          <p:cNvSpPr/>
          <p:nvPr/>
        </p:nvSpPr>
        <p:spPr>
          <a:xfrm>
            <a:off x="582042" y="150000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6" name="TextBox 5">
            <a:extLst>
              <a:ext uri="{FF2B5EF4-FFF2-40B4-BE49-F238E27FC236}">
                <a16:creationId xmlns:a16="http://schemas.microsoft.com/office/drawing/2014/main" id="{9D7FE937-FE32-0A18-EF8D-D72170D7E1B6}"/>
              </a:ext>
            </a:extLst>
          </p:cNvPr>
          <p:cNvSpPr txBox="1"/>
          <p:nvPr/>
        </p:nvSpPr>
        <p:spPr>
          <a:xfrm>
            <a:off x="919336" y="1786401"/>
            <a:ext cx="10353325" cy="1445267"/>
          </a:xfrm>
          <a:prstGeom prst="rect">
            <a:avLst/>
          </a:prstGeom>
          <a:noFill/>
        </p:spPr>
        <p:txBody>
          <a:bodyPr wrap="square" rtlCol="0">
            <a:spAutoFit/>
          </a:bodyPr>
          <a:lstStyle/>
          <a:p>
            <a:pPr marL="285750" lvl="0" indent="-285750">
              <a:lnSpc>
                <a:spcPct val="107000"/>
              </a:lnSpc>
              <a:spcAft>
                <a:spcPts val="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The ATM conference programme will showcase the latest market trends and address current topics in a range of areas relevant to the travel industry</a:t>
            </a:r>
          </a:p>
          <a:p>
            <a:pPr lvl="0">
              <a:lnSpc>
                <a:spcPct val="107000"/>
              </a:lnSpc>
              <a:spcAft>
                <a:spcPts val="0"/>
              </a:spcAft>
            </a:pPr>
            <a:endParaRPr lang="en-GB" sz="1400" dirty="0">
              <a:latin typeface="Helvetica" panose="020B0604020202020204" pitchFamily="34" charset="0"/>
              <a:cs typeface="Helvetica" panose="020B0604020202020204" pitchFamily="34" charset="0"/>
            </a:endParaRPr>
          </a:p>
          <a:p>
            <a:pPr marL="285750" lvl="0" indent="-285750">
              <a:lnSpc>
                <a:spcPct val="107000"/>
              </a:lnSpc>
              <a:spcAft>
                <a:spcPts val="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 Conference Tab and use the filters to find the content most relevant to your business needs and interests</a:t>
            </a:r>
          </a:p>
          <a:p>
            <a:endParaRPr lang="en-GB" sz="14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sz="1400" dirty="0">
                <a:latin typeface="Helvetica" panose="020B0604020202020204" pitchFamily="34" charset="0"/>
                <a:cs typeface="Helvetica" panose="020B0604020202020204" pitchFamily="34" charset="0"/>
              </a:rPr>
              <a:t>Once you select the conference you wish to attend, click on the </a:t>
            </a:r>
            <a:r>
              <a:rPr lang="en-GB" sz="1400" b="1" dirty="0">
                <a:solidFill>
                  <a:srgbClr val="1F7F44"/>
                </a:solidFill>
                <a:latin typeface="Helvetica" panose="020B0604020202020204" pitchFamily="34" charset="0"/>
                <a:cs typeface="Helvetica" panose="020B0604020202020204" pitchFamily="34" charset="0"/>
              </a:rPr>
              <a:t>‘add to plan’ </a:t>
            </a:r>
            <a:r>
              <a:rPr lang="en-GB" sz="1400" dirty="0">
                <a:latin typeface="Helvetica" panose="020B0604020202020204" pitchFamily="34" charset="0"/>
                <a:cs typeface="Helvetica" panose="020B0604020202020204" pitchFamily="34" charset="0"/>
              </a:rPr>
              <a:t>button to add it to your meeting diary</a:t>
            </a:r>
          </a:p>
        </p:txBody>
      </p:sp>
      <p:pic>
        <p:nvPicPr>
          <p:cNvPr id="7" name="Picture 6">
            <a:extLst>
              <a:ext uri="{FF2B5EF4-FFF2-40B4-BE49-F238E27FC236}">
                <a16:creationId xmlns:a16="http://schemas.microsoft.com/office/drawing/2014/main" id="{026B6EB3-7000-CD2E-DE87-E24D93816ED9}"/>
              </a:ext>
            </a:extLst>
          </p:cNvPr>
          <p:cNvPicPr>
            <a:picLocks noChangeAspect="1"/>
          </p:cNvPicPr>
          <p:nvPr/>
        </p:nvPicPr>
        <p:blipFill>
          <a:blip r:embed="rId5"/>
          <a:stretch>
            <a:fillRect/>
          </a:stretch>
        </p:blipFill>
        <p:spPr>
          <a:xfrm>
            <a:off x="3438687" y="3508310"/>
            <a:ext cx="5314625" cy="2809994"/>
          </a:xfrm>
          <a:prstGeom prst="rect">
            <a:avLst/>
          </a:prstGeom>
        </p:spPr>
      </p:pic>
      <p:sp>
        <p:nvSpPr>
          <p:cNvPr id="10" name="Rectangle 9">
            <a:extLst>
              <a:ext uri="{FF2B5EF4-FFF2-40B4-BE49-F238E27FC236}">
                <a16:creationId xmlns:a16="http://schemas.microsoft.com/office/drawing/2014/main" id="{F9F2BC5F-7679-D4C0-8ADC-A064FD6027E6}"/>
              </a:ext>
            </a:extLst>
          </p:cNvPr>
          <p:cNvSpPr/>
          <p:nvPr/>
        </p:nvSpPr>
        <p:spPr>
          <a:xfrm>
            <a:off x="3438686" y="3508310"/>
            <a:ext cx="5314625" cy="3032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4467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5B579-2D9A-51FE-EA8B-519AC940B0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C61CE16-4A43-F896-1476-705E15F7088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2" name="TextBox 1">
            <a:extLst>
              <a:ext uri="{FF2B5EF4-FFF2-40B4-BE49-F238E27FC236}">
                <a16:creationId xmlns:a16="http://schemas.microsoft.com/office/drawing/2014/main" id="{88D8364F-E8B6-5555-D0AE-11DABBC184B9}"/>
              </a:ext>
            </a:extLst>
          </p:cNvPr>
          <p:cNvSpPr txBox="1"/>
          <p:nvPr/>
        </p:nvSpPr>
        <p:spPr>
          <a:xfrm>
            <a:off x="990752" y="2811011"/>
            <a:ext cx="10007293" cy="990015"/>
          </a:xfrm>
          <a:prstGeom prst="rect">
            <a:avLst/>
          </a:prstGeom>
          <a:noFill/>
        </p:spPr>
        <p:txBody>
          <a:bodyPr wrap="square" rtlCol="0">
            <a:spAutoFit/>
          </a:bodyPr>
          <a:lstStyle/>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Your Profile</a:t>
            </a:r>
          </a:p>
        </p:txBody>
      </p:sp>
      <p:pic>
        <p:nvPicPr>
          <p:cNvPr id="5" name="Picture 4">
            <a:extLst>
              <a:ext uri="{FF2B5EF4-FFF2-40B4-BE49-F238E27FC236}">
                <a16:creationId xmlns:a16="http://schemas.microsoft.com/office/drawing/2014/main" id="{7EA5D31F-0434-BA38-98C6-73E4916B6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4378" y="5405119"/>
            <a:ext cx="2966792" cy="1307515"/>
          </a:xfrm>
          <a:prstGeom prst="rect">
            <a:avLst/>
          </a:prstGeom>
        </p:spPr>
      </p:pic>
    </p:spTree>
    <p:extLst>
      <p:ext uri="{BB962C8B-B14F-4D97-AF65-F5344CB8AC3E}">
        <p14:creationId xmlns:p14="http://schemas.microsoft.com/office/powerpoint/2010/main" val="680895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F77F7-DC38-6031-ADE1-AF2019EAEF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2A15C0-0BD8-1F88-1494-8F0EB5C21F0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A7E33941-06A8-3D4B-6AC1-A5B157E067CE}"/>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Profile Overview</a:t>
            </a:r>
          </a:p>
        </p:txBody>
      </p:sp>
      <p:pic>
        <p:nvPicPr>
          <p:cNvPr id="8" name="Picture 7">
            <a:extLst>
              <a:ext uri="{FF2B5EF4-FFF2-40B4-BE49-F238E27FC236}">
                <a16:creationId xmlns:a16="http://schemas.microsoft.com/office/drawing/2014/main" id="{6D2148D0-A352-0DF0-EDD1-D17C9449E7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94C73A21-B432-90DB-5F83-9EF09B582D4D}"/>
              </a:ext>
            </a:extLst>
          </p:cNvPr>
          <p:cNvSpPr/>
          <p:nvPr/>
        </p:nvSpPr>
        <p:spPr>
          <a:xfrm>
            <a:off x="582042" y="150000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2" name="TextBox 1">
            <a:extLst>
              <a:ext uri="{FF2B5EF4-FFF2-40B4-BE49-F238E27FC236}">
                <a16:creationId xmlns:a16="http://schemas.microsoft.com/office/drawing/2014/main" id="{09F2008B-6774-8FC4-8A3A-B124109B1F8C}"/>
              </a:ext>
            </a:extLst>
          </p:cNvPr>
          <p:cNvSpPr txBox="1"/>
          <p:nvPr/>
        </p:nvSpPr>
        <p:spPr>
          <a:xfrm>
            <a:off x="848706" y="1664919"/>
            <a:ext cx="10494588" cy="1846659"/>
          </a:xfrm>
          <a:prstGeom prst="rect">
            <a:avLst/>
          </a:prstGeom>
          <a:noFill/>
        </p:spPr>
        <p:txBody>
          <a:bodyPr wrap="square">
            <a:spAutoFit/>
          </a:bodyPr>
          <a:lstStyle/>
          <a:p>
            <a:pPr algn="ctr">
              <a:spcBef>
                <a:spcPts val="600"/>
              </a:spcBef>
              <a:spcAft>
                <a:spcPts val="600"/>
              </a:spcAft>
            </a:pPr>
            <a:r>
              <a:rPr lang="en-GB" sz="1400" b="1" dirty="0">
                <a:latin typeface="Helvetica" panose="020B0604020202020204" pitchFamily="34" charset="0"/>
                <a:cs typeface="Helvetica" panose="020B0604020202020204" pitchFamily="34" charset="0"/>
              </a:rPr>
              <a:t>Your profile MUST be </a:t>
            </a:r>
            <a:r>
              <a:rPr lang="en-GB" sz="1400" b="1" dirty="0">
                <a:solidFill>
                  <a:srgbClr val="218747"/>
                </a:solidFill>
                <a:latin typeface="Helvetica" panose="020B0604020202020204" pitchFamily="34" charset="0"/>
                <a:cs typeface="Helvetica" panose="020B0604020202020204" pitchFamily="34" charset="0"/>
              </a:rPr>
              <a:t>100%</a:t>
            </a:r>
            <a:r>
              <a:rPr lang="en-GB" sz="1400" b="1" dirty="0">
                <a:latin typeface="Helvetica" panose="020B0604020202020204" pitchFamily="34" charset="0"/>
                <a:cs typeface="Helvetica" panose="020B0604020202020204" pitchFamily="34" charset="0"/>
              </a:rPr>
              <a:t> complete!</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Complete all the Personal and Company Profile task cards on your home page in order to fulfil this</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Exhibitors will be able to click on your profile card to see a summary of your product interests and company information. They will use this information to decide who they want to accept a meeting from and who request a meeting with</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The information provided in your profile will also be used for your matchmaking recommendations and those shown to the Exhibitors</a:t>
            </a:r>
            <a:endParaRPr lang="en-GB" sz="1400" dirty="0">
              <a:highlight>
                <a:srgbClr val="FFFF00"/>
              </a:highlight>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F9EAE8BF-ABF0-0711-DED3-502A968BD80A}"/>
              </a:ext>
            </a:extLst>
          </p:cNvPr>
          <p:cNvPicPr>
            <a:picLocks noChangeAspect="1"/>
          </p:cNvPicPr>
          <p:nvPr/>
        </p:nvPicPr>
        <p:blipFill>
          <a:blip r:embed="rId5"/>
          <a:stretch>
            <a:fillRect/>
          </a:stretch>
        </p:blipFill>
        <p:spPr>
          <a:xfrm>
            <a:off x="4843651" y="3979657"/>
            <a:ext cx="982515" cy="1272803"/>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E7A9008B-CA3B-C68A-3A2E-2A7ABC071A20}"/>
              </a:ext>
            </a:extLst>
          </p:cNvPr>
          <p:cNvSpPr txBox="1"/>
          <p:nvPr/>
        </p:nvSpPr>
        <p:spPr>
          <a:xfrm>
            <a:off x="1907711" y="5790181"/>
            <a:ext cx="8874583" cy="340519"/>
          </a:xfrm>
          <a:prstGeom prst="roundRect">
            <a:avLst/>
          </a:prstGeom>
          <a:noFill/>
          <a:ln w="19050">
            <a:noFill/>
          </a:ln>
        </p:spPr>
        <p:txBody>
          <a:bodyPr wrap="square">
            <a:spAutoFit/>
          </a:bodyPr>
          <a:lstStyle/>
          <a:p>
            <a:pPr algn="ctr">
              <a:spcBef>
                <a:spcPts val="600"/>
              </a:spcBef>
              <a:spcAft>
                <a:spcPts val="600"/>
              </a:spcAft>
            </a:pPr>
            <a:r>
              <a:rPr lang="en-GB" sz="1400" dirty="0">
                <a:latin typeface="Helvetica" panose="020B0604020202020204" pitchFamily="34" charset="0"/>
                <a:cs typeface="Helvetica" panose="020B0604020202020204" pitchFamily="34" charset="0"/>
              </a:rPr>
              <a:t>Your profile will directly affect your recommendations and visibility in the platform</a:t>
            </a:r>
          </a:p>
        </p:txBody>
      </p:sp>
      <p:pic>
        <p:nvPicPr>
          <p:cNvPr id="12" name="Picture 11" descr="A screenshot of a social media account&#10;&#10;AI-generated content may be incorrect.">
            <a:extLst>
              <a:ext uri="{FF2B5EF4-FFF2-40B4-BE49-F238E27FC236}">
                <a16:creationId xmlns:a16="http://schemas.microsoft.com/office/drawing/2014/main" id="{5044073C-6602-F1F4-28C2-E32C0F1D1F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5372" y="3958325"/>
            <a:ext cx="2366419" cy="1294135"/>
          </a:xfrm>
          <a:prstGeom prst="rect">
            <a:avLst/>
          </a:prstGeom>
        </p:spPr>
      </p:pic>
    </p:spTree>
    <p:extLst>
      <p:ext uri="{BB962C8B-B14F-4D97-AF65-F5344CB8AC3E}">
        <p14:creationId xmlns:p14="http://schemas.microsoft.com/office/powerpoint/2010/main" val="3266017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6AEAA-F0CA-C84B-4876-4EB67BC4F9F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8EF8FEE-DE71-24F8-E502-0FC42CFD9CA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6585FC34-C42A-8D6A-FF0A-DDC2229D9D34}"/>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Completing Your Personal Profile</a:t>
            </a:r>
          </a:p>
        </p:txBody>
      </p:sp>
      <p:pic>
        <p:nvPicPr>
          <p:cNvPr id="8" name="Picture 7">
            <a:extLst>
              <a:ext uri="{FF2B5EF4-FFF2-40B4-BE49-F238E27FC236}">
                <a16:creationId xmlns:a16="http://schemas.microsoft.com/office/drawing/2014/main" id="{426CF3D4-0514-F52E-5830-695B282B9E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141215AE-2DE2-0CD2-3550-F8D3EBCB9D2B}"/>
              </a:ext>
            </a:extLst>
          </p:cNvPr>
          <p:cNvSpPr/>
          <p:nvPr/>
        </p:nvSpPr>
        <p:spPr>
          <a:xfrm>
            <a:off x="582042" y="150000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6" name="TextBox 5">
            <a:extLst>
              <a:ext uri="{FF2B5EF4-FFF2-40B4-BE49-F238E27FC236}">
                <a16:creationId xmlns:a16="http://schemas.microsoft.com/office/drawing/2014/main" id="{DF741F81-B05E-63BF-1C22-81CDF07D33F1}"/>
              </a:ext>
            </a:extLst>
          </p:cNvPr>
          <p:cNvSpPr txBox="1"/>
          <p:nvPr/>
        </p:nvSpPr>
        <p:spPr>
          <a:xfrm>
            <a:off x="836884" y="1803184"/>
            <a:ext cx="10547396" cy="2000548"/>
          </a:xfrm>
          <a:prstGeom prst="rect">
            <a:avLst/>
          </a:prstGeom>
          <a:noFill/>
        </p:spPr>
        <p:txBody>
          <a:bodyPr wrap="square">
            <a:spAutoFit/>
          </a:bodyPr>
          <a:lstStyle/>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 home page task card labelled ‘</a:t>
            </a:r>
            <a:r>
              <a:rPr lang="en-GB" sz="1400" b="1" dirty="0">
                <a:solidFill>
                  <a:srgbClr val="218747"/>
                </a:solidFill>
                <a:latin typeface="Helvetica" panose="020B0604020202020204" pitchFamily="34" charset="0"/>
                <a:cs typeface="Helvetica" panose="020B0604020202020204" pitchFamily="34" charset="0"/>
              </a:rPr>
              <a:t>Complete your Profile’ </a:t>
            </a:r>
            <a:r>
              <a:rPr lang="en-GB" sz="1400" dirty="0">
                <a:latin typeface="Helvetica" panose="020B0604020202020204" pitchFamily="34" charset="0"/>
                <a:cs typeface="Helvetica" panose="020B0604020202020204" pitchFamily="34" charset="0"/>
              </a:rPr>
              <a:t>and then select the personal profile tab </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Be sure to update all areas of your profile to include a recent photo. You will have an option for a company logo in the Company profile</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Double check the </a:t>
            </a:r>
            <a:r>
              <a:rPr lang="en-GB" sz="1400" b="1" dirty="0">
                <a:solidFill>
                  <a:srgbClr val="218747"/>
                </a:solidFill>
                <a:latin typeface="Helvetica" panose="020B0604020202020204" pitchFamily="34" charset="0"/>
                <a:cs typeface="Helvetica" panose="020B0604020202020204" pitchFamily="34" charset="0"/>
              </a:rPr>
              <a:t>products</a:t>
            </a:r>
            <a:r>
              <a:rPr lang="en-GB" sz="1400" b="1" dirty="0">
                <a:solidFill>
                  <a:srgbClr val="82C836"/>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and geographical regions </a:t>
            </a:r>
            <a:r>
              <a:rPr lang="en-GB" sz="1400" dirty="0">
                <a:latin typeface="Helvetica" panose="020B0604020202020204" pitchFamily="34" charset="0"/>
                <a:cs typeface="Helvetica" panose="020B0604020202020204" pitchFamily="34" charset="0"/>
              </a:rPr>
              <a:t>you have selected. It pays to be specific so please don’t tick all!</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We suggest keeping your profile in </a:t>
            </a:r>
            <a:r>
              <a:rPr lang="en-GB" sz="1400" b="1" dirty="0">
                <a:solidFill>
                  <a:srgbClr val="218747"/>
                </a:solidFill>
                <a:latin typeface="Helvetica" panose="020B0604020202020204" pitchFamily="34" charset="0"/>
                <a:cs typeface="Helvetica" panose="020B0604020202020204" pitchFamily="34" charset="0"/>
              </a:rPr>
              <a:t>English</a:t>
            </a:r>
            <a:r>
              <a:rPr lang="en-GB" sz="1400" dirty="0">
                <a:solidFill>
                  <a:srgbClr val="82C836"/>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to ensure that your profile is accessible to all suppliers</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If you do include information in another language, we highly recommend including a </a:t>
            </a:r>
            <a:r>
              <a:rPr lang="en-GB" sz="1400" b="1" dirty="0">
                <a:solidFill>
                  <a:srgbClr val="218747"/>
                </a:solidFill>
                <a:latin typeface="Helvetica" panose="020B0604020202020204" pitchFamily="34" charset="0"/>
                <a:cs typeface="Helvetica" panose="020B0604020202020204" pitchFamily="34" charset="0"/>
              </a:rPr>
              <a:t>translation in English</a:t>
            </a:r>
          </a:p>
        </p:txBody>
      </p:sp>
      <p:sp>
        <p:nvSpPr>
          <p:cNvPr id="7" name="Arrow: Right 6">
            <a:extLst>
              <a:ext uri="{FF2B5EF4-FFF2-40B4-BE49-F238E27FC236}">
                <a16:creationId xmlns:a16="http://schemas.microsoft.com/office/drawing/2014/main" id="{AE2D4DF1-29FA-E7FF-FB48-BA52F56F1300}"/>
              </a:ext>
            </a:extLst>
          </p:cNvPr>
          <p:cNvSpPr/>
          <p:nvPr/>
        </p:nvSpPr>
        <p:spPr>
          <a:xfrm>
            <a:off x="5383192" y="4893221"/>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screenshot of a social media profile&#10;&#10;AI-generated content may be incorrect.">
            <a:extLst>
              <a:ext uri="{FF2B5EF4-FFF2-40B4-BE49-F238E27FC236}">
                <a16:creationId xmlns:a16="http://schemas.microsoft.com/office/drawing/2014/main" id="{1ADE7C2E-F9D8-6D1E-F6AE-5926CF4818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4339" y="4137788"/>
            <a:ext cx="3819025" cy="1862135"/>
          </a:xfrm>
          <a:prstGeom prst="rect">
            <a:avLst/>
          </a:prstGeom>
        </p:spPr>
      </p:pic>
      <p:pic>
        <p:nvPicPr>
          <p:cNvPr id="13" name="Picture 12" descr="A screenshot of a social media account&#10;&#10;AI-generated content may be incorrect.">
            <a:extLst>
              <a:ext uri="{FF2B5EF4-FFF2-40B4-BE49-F238E27FC236}">
                <a16:creationId xmlns:a16="http://schemas.microsoft.com/office/drawing/2014/main" id="{1EE19D3F-6E70-F6E3-F78B-8B633CB1DE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3894" y="4334598"/>
            <a:ext cx="2476500" cy="1333500"/>
          </a:xfrm>
          <a:prstGeom prst="rect">
            <a:avLst/>
          </a:prstGeom>
        </p:spPr>
      </p:pic>
    </p:spTree>
    <p:extLst>
      <p:ext uri="{BB962C8B-B14F-4D97-AF65-F5344CB8AC3E}">
        <p14:creationId xmlns:p14="http://schemas.microsoft.com/office/powerpoint/2010/main" val="259169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6F563-5936-0E2F-D04B-AE223C64349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D7ABD0-91B3-CCFF-8131-8FB04BDA29B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C17718F8-8562-FC1B-0808-6F7D08F872D6}"/>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Your Event Settings</a:t>
            </a:r>
          </a:p>
        </p:txBody>
      </p:sp>
      <p:pic>
        <p:nvPicPr>
          <p:cNvPr id="8" name="Picture 7">
            <a:extLst>
              <a:ext uri="{FF2B5EF4-FFF2-40B4-BE49-F238E27FC236}">
                <a16:creationId xmlns:a16="http://schemas.microsoft.com/office/drawing/2014/main" id="{83B19704-9A38-FF59-C10E-CB4F40D8C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86CA62CB-D476-C130-558E-A53D92B5BFFA}"/>
              </a:ext>
            </a:extLst>
          </p:cNvPr>
          <p:cNvSpPr/>
          <p:nvPr/>
        </p:nvSpPr>
        <p:spPr>
          <a:xfrm>
            <a:off x="582042" y="150000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2" name="TextBox 1">
            <a:extLst>
              <a:ext uri="{FF2B5EF4-FFF2-40B4-BE49-F238E27FC236}">
                <a16:creationId xmlns:a16="http://schemas.microsoft.com/office/drawing/2014/main" id="{0C1C1C6B-7214-27F4-F82F-83FC91901885}"/>
              </a:ext>
            </a:extLst>
          </p:cNvPr>
          <p:cNvSpPr txBox="1"/>
          <p:nvPr/>
        </p:nvSpPr>
        <p:spPr>
          <a:xfrm>
            <a:off x="943045" y="1868095"/>
            <a:ext cx="10305907" cy="892552"/>
          </a:xfrm>
          <a:prstGeom prst="rect">
            <a:avLst/>
          </a:prstGeom>
          <a:noFill/>
        </p:spPr>
        <p:txBody>
          <a:bodyPr wrap="square" rtlCol="0">
            <a:spAutoFit/>
          </a:bodyPr>
          <a:lstStyle/>
          <a:p>
            <a:pPr marL="285750" indent="-285750" fontAlgn="base">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Ensure that as a Hosted Buyer, your event preferences are in </a:t>
            </a:r>
            <a:r>
              <a:rPr lang="en-GB" sz="1400" b="1" dirty="0">
                <a:solidFill>
                  <a:srgbClr val="1F7F44"/>
                </a:solidFill>
                <a:latin typeface="Helvetica" panose="020B0604020202020204" pitchFamily="34" charset="0"/>
                <a:cs typeface="Helvetica" panose="020B0604020202020204" pitchFamily="34" charset="0"/>
              </a:rPr>
              <a:t>GREEN</a:t>
            </a:r>
            <a:r>
              <a:rPr lang="en-GB" sz="1400" dirty="0">
                <a:latin typeface="Helvetica" panose="020B0604020202020204" pitchFamily="34" charset="0"/>
                <a:cs typeface="Helvetica" panose="020B0604020202020204" pitchFamily="34" charset="0"/>
              </a:rPr>
              <a:t>. It is a requirement of the programme to be visible in the platform. Any found to the turned off, will be </a:t>
            </a:r>
            <a:r>
              <a:rPr lang="en-GB" sz="1400" b="1" u="sng" dirty="0">
                <a:latin typeface="Helvetica" panose="020B0604020202020204" pitchFamily="34" charset="0"/>
                <a:cs typeface="Helvetica" panose="020B0604020202020204" pitchFamily="34" charset="0"/>
              </a:rPr>
              <a:t>reactivated</a:t>
            </a:r>
            <a:r>
              <a:rPr lang="en-GB" sz="1400" dirty="0">
                <a:latin typeface="Helvetica" panose="020B0604020202020204" pitchFamily="34" charset="0"/>
                <a:cs typeface="Helvetica" panose="020B0604020202020204" pitchFamily="34" charset="0"/>
              </a:rPr>
              <a:t> for you</a:t>
            </a:r>
          </a:p>
          <a:p>
            <a:pPr marL="285750" indent="-285750" fontAlgn="base">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Your communication preferences should also be </a:t>
            </a:r>
            <a:r>
              <a:rPr lang="en-GB" sz="1400" b="1" dirty="0">
                <a:solidFill>
                  <a:srgbClr val="1F7F44"/>
                </a:solidFill>
                <a:latin typeface="Helvetica" panose="020B0604020202020204" pitchFamily="34" charset="0"/>
                <a:cs typeface="Helvetica" panose="020B0604020202020204" pitchFamily="34" charset="0"/>
              </a:rPr>
              <a:t>GREEN</a:t>
            </a:r>
          </a:p>
        </p:txBody>
      </p:sp>
      <p:pic>
        <p:nvPicPr>
          <p:cNvPr id="7" name="Picture 6">
            <a:extLst>
              <a:ext uri="{FF2B5EF4-FFF2-40B4-BE49-F238E27FC236}">
                <a16:creationId xmlns:a16="http://schemas.microsoft.com/office/drawing/2014/main" id="{FBC62120-72AE-F598-5903-AF9BA118DC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6284" y="3034820"/>
            <a:ext cx="7772400" cy="2698586"/>
          </a:xfrm>
          <a:prstGeom prst="rect">
            <a:avLst/>
          </a:prstGeom>
        </p:spPr>
      </p:pic>
    </p:spTree>
    <p:extLst>
      <p:ext uri="{BB962C8B-B14F-4D97-AF65-F5344CB8AC3E}">
        <p14:creationId xmlns:p14="http://schemas.microsoft.com/office/powerpoint/2010/main" val="835008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0E17B-3EA6-B070-CB5B-D5C1503A152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8214D6-8457-2D82-0F45-87025470BC7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035C22F5-BBEC-EB22-7660-455897593CE2}"/>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Completing Your Company Profile</a:t>
            </a:r>
          </a:p>
        </p:txBody>
      </p:sp>
      <p:pic>
        <p:nvPicPr>
          <p:cNvPr id="8" name="Picture 7">
            <a:extLst>
              <a:ext uri="{FF2B5EF4-FFF2-40B4-BE49-F238E27FC236}">
                <a16:creationId xmlns:a16="http://schemas.microsoft.com/office/drawing/2014/main" id="{E4DDFD7E-F954-39DB-315E-A57DAED766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3DD88487-8380-A0B2-D17A-225B3DBC8007}"/>
              </a:ext>
            </a:extLst>
          </p:cNvPr>
          <p:cNvSpPr/>
          <p:nvPr/>
        </p:nvSpPr>
        <p:spPr>
          <a:xfrm>
            <a:off x="582042" y="145487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6" name="Rectangle 5">
            <a:extLst>
              <a:ext uri="{FF2B5EF4-FFF2-40B4-BE49-F238E27FC236}">
                <a16:creationId xmlns:a16="http://schemas.microsoft.com/office/drawing/2014/main" id="{1F8E6D3A-24BB-6CE2-CD5D-857EAAB98F8C}"/>
              </a:ext>
            </a:extLst>
          </p:cNvPr>
          <p:cNvSpPr/>
          <p:nvPr/>
        </p:nvSpPr>
        <p:spPr>
          <a:xfrm>
            <a:off x="1029947" y="1782050"/>
            <a:ext cx="7805443" cy="1184940"/>
          </a:xfrm>
          <a:prstGeom prst="rect">
            <a:avLst/>
          </a:prstGeom>
        </p:spPr>
        <p:txBody>
          <a:bodyPr wrap="square">
            <a:spAutoFit/>
          </a:bodyPr>
          <a:lstStyle/>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Access your </a:t>
            </a:r>
            <a:r>
              <a:rPr lang="en-GB" sz="1400" b="1" dirty="0">
                <a:solidFill>
                  <a:srgbClr val="1F7F44"/>
                </a:solidFill>
                <a:latin typeface="Helvetica" panose="020B0604020202020204" pitchFamily="34" charset="0"/>
                <a:cs typeface="Helvetica" panose="020B0604020202020204" pitchFamily="34" charset="0"/>
              </a:rPr>
              <a:t>‘Company Profile’ </a:t>
            </a:r>
            <a:r>
              <a:rPr lang="en-GB" sz="1400" dirty="0">
                <a:latin typeface="Helvetica" panose="020B0604020202020204" pitchFamily="34" charset="0"/>
                <a:cs typeface="Helvetica" panose="020B0604020202020204" pitchFamily="34" charset="0"/>
              </a:rPr>
              <a:t>from the homepage task card</a:t>
            </a:r>
          </a:p>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 </a:t>
            </a:r>
            <a:r>
              <a:rPr lang="en-GB" sz="1400" b="1" dirty="0">
                <a:solidFill>
                  <a:srgbClr val="1F7F44"/>
                </a:solidFill>
                <a:latin typeface="Helvetica" panose="020B0604020202020204" pitchFamily="34" charset="0"/>
                <a:cs typeface="Helvetica" panose="020B0604020202020204" pitchFamily="34" charset="0"/>
              </a:rPr>
              <a:t>‘Company Info’ </a:t>
            </a:r>
            <a:r>
              <a:rPr lang="en-GB" sz="1400" dirty="0">
                <a:latin typeface="Helvetica" panose="020B0604020202020204" pitchFamily="34" charset="0"/>
                <a:cs typeface="Helvetica" panose="020B0604020202020204" pitchFamily="34" charset="0"/>
              </a:rPr>
              <a:t>and content tabs and complete all the informational sections</a:t>
            </a:r>
          </a:p>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Don’t forget to add a company logo</a:t>
            </a:r>
          </a:p>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Check the ‘product’ section to make sure this is all correct</a:t>
            </a:r>
          </a:p>
        </p:txBody>
      </p:sp>
      <p:sp>
        <p:nvSpPr>
          <p:cNvPr id="7" name="Arrow: Right 6">
            <a:extLst>
              <a:ext uri="{FF2B5EF4-FFF2-40B4-BE49-F238E27FC236}">
                <a16:creationId xmlns:a16="http://schemas.microsoft.com/office/drawing/2014/main" id="{74A74262-0A93-8FB9-5023-237D32B63EF5}"/>
              </a:ext>
            </a:extLst>
          </p:cNvPr>
          <p:cNvSpPr/>
          <p:nvPr/>
        </p:nvSpPr>
        <p:spPr>
          <a:xfrm>
            <a:off x="4857887" y="4553819"/>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screenshot of a phone&#10;&#10;AI-generated content may be incorrect.">
            <a:extLst>
              <a:ext uri="{FF2B5EF4-FFF2-40B4-BE49-F238E27FC236}">
                <a16:creationId xmlns:a16="http://schemas.microsoft.com/office/drawing/2014/main" id="{896FFB66-1A49-F7DA-1F64-DA3EE9EFC9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8783" y="3564680"/>
            <a:ext cx="2855417" cy="2098230"/>
          </a:xfrm>
          <a:prstGeom prst="rect">
            <a:avLst/>
          </a:prstGeom>
        </p:spPr>
      </p:pic>
      <p:pic>
        <p:nvPicPr>
          <p:cNvPr id="11" name="Picture 10" descr="A screenshot of a company profile&#10;&#10;AI-generated content may be incorrect.">
            <a:extLst>
              <a:ext uri="{FF2B5EF4-FFF2-40B4-BE49-F238E27FC236}">
                <a16:creationId xmlns:a16="http://schemas.microsoft.com/office/drawing/2014/main" id="{E0C0EEC7-F730-B936-A49E-330A793B5E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6486" y="3387387"/>
            <a:ext cx="5041900" cy="2452816"/>
          </a:xfrm>
          <a:prstGeom prst="rect">
            <a:avLst/>
          </a:prstGeom>
        </p:spPr>
      </p:pic>
    </p:spTree>
    <p:extLst>
      <p:ext uri="{BB962C8B-B14F-4D97-AF65-F5344CB8AC3E}">
        <p14:creationId xmlns:p14="http://schemas.microsoft.com/office/powerpoint/2010/main" val="1571000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D5052-3870-43FC-5A53-806A7CB2A66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4CE77C-5FD5-90A0-6A6D-1FC346BF688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2" name="TextBox 1">
            <a:extLst>
              <a:ext uri="{FF2B5EF4-FFF2-40B4-BE49-F238E27FC236}">
                <a16:creationId xmlns:a16="http://schemas.microsoft.com/office/drawing/2014/main" id="{D049B071-7049-DD5D-B015-706750E5EE69}"/>
              </a:ext>
            </a:extLst>
          </p:cNvPr>
          <p:cNvSpPr txBox="1"/>
          <p:nvPr/>
        </p:nvSpPr>
        <p:spPr>
          <a:xfrm>
            <a:off x="990752" y="2811011"/>
            <a:ext cx="10007293" cy="990015"/>
          </a:xfrm>
          <a:prstGeom prst="rect">
            <a:avLst/>
          </a:prstGeom>
          <a:noFill/>
        </p:spPr>
        <p:txBody>
          <a:bodyPr wrap="square" rtlCol="0">
            <a:spAutoFit/>
          </a:bodyPr>
          <a:lstStyle/>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Prescheduled Meetings</a:t>
            </a:r>
          </a:p>
        </p:txBody>
      </p:sp>
      <p:pic>
        <p:nvPicPr>
          <p:cNvPr id="5" name="Picture 4">
            <a:extLst>
              <a:ext uri="{FF2B5EF4-FFF2-40B4-BE49-F238E27FC236}">
                <a16:creationId xmlns:a16="http://schemas.microsoft.com/office/drawing/2014/main" id="{66E7F913-630D-7BFA-BB1A-1AE32FA94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4378" y="5405119"/>
            <a:ext cx="2966792" cy="1307515"/>
          </a:xfrm>
          <a:prstGeom prst="rect">
            <a:avLst/>
          </a:prstGeom>
        </p:spPr>
      </p:pic>
    </p:spTree>
    <p:extLst>
      <p:ext uri="{BB962C8B-B14F-4D97-AF65-F5344CB8AC3E}">
        <p14:creationId xmlns:p14="http://schemas.microsoft.com/office/powerpoint/2010/main" val="13203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9E0F0-7A41-A47F-8522-B54527C1FE9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C7597F1-461A-D490-E35B-2446968769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9D14924B-BFBE-E092-F8E3-0F9C8D41FFBB}"/>
              </a:ext>
            </a:extLst>
          </p:cNvPr>
          <p:cNvSpPr txBox="1"/>
          <p:nvPr/>
        </p:nvSpPr>
        <p:spPr>
          <a:xfrm>
            <a:off x="416559" y="474469"/>
            <a:ext cx="5974080" cy="861774"/>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r>
              <a:rPr lang="en-US" sz="5400" dirty="0">
                <a:solidFill>
                  <a:schemeClr val="bg1"/>
                </a:solidFill>
              </a:rPr>
              <a:t>ATM Meet</a:t>
            </a:r>
          </a:p>
        </p:txBody>
      </p:sp>
      <p:pic>
        <p:nvPicPr>
          <p:cNvPr id="8" name="Picture 7">
            <a:extLst>
              <a:ext uri="{FF2B5EF4-FFF2-40B4-BE49-F238E27FC236}">
                <a16:creationId xmlns:a16="http://schemas.microsoft.com/office/drawing/2014/main" id="{73F42F09-2A0E-B51A-1B96-7F65027B41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D3BD91DD-6A52-09BC-41CE-518C6A4FFAF9}"/>
              </a:ext>
            </a:extLst>
          </p:cNvPr>
          <p:cNvSpPr/>
          <p:nvPr/>
        </p:nvSpPr>
        <p:spPr>
          <a:xfrm>
            <a:off x="416559" y="1428398"/>
            <a:ext cx="11270943" cy="526185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12" name="TextBox 11">
            <a:extLst>
              <a:ext uri="{FF2B5EF4-FFF2-40B4-BE49-F238E27FC236}">
                <a16:creationId xmlns:a16="http://schemas.microsoft.com/office/drawing/2014/main" id="{5134205D-764E-01F8-C303-54AA5CA3882D}"/>
              </a:ext>
            </a:extLst>
          </p:cNvPr>
          <p:cNvSpPr txBox="1"/>
          <p:nvPr/>
        </p:nvSpPr>
        <p:spPr>
          <a:xfrm>
            <a:off x="777764" y="1710936"/>
            <a:ext cx="10909738" cy="2831544"/>
          </a:xfrm>
          <a:prstGeom prst="rect">
            <a:avLst/>
          </a:prstGeom>
          <a:noFill/>
        </p:spPr>
        <p:txBody>
          <a:bodyPr wrap="square">
            <a:spAutoFit/>
          </a:bodyPr>
          <a:lstStyle/>
          <a:p>
            <a:pPr marL="342900" indent="-342900">
              <a:spcBef>
                <a:spcPts val="600"/>
              </a:spcBef>
              <a:spcAft>
                <a:spcPts val="600"/>
              </a:spcAft>
              <a:buFont typeface="Arial" panose="020B0604020202020204" pitchFamily="34" charset="0"/>
              <a:buChar char="•"/>
            </a:pPr>
            <a:r>
              <a:rPr lang="en-GB" sz="1600" b="1" dirty="0">
                <a:solidFill>
                  <a:srgbClr val="1F7F44"/>
                </a:solidFill>
                <a:latin typeface="Helvetica" panose="020B0604020202020204" pitchFamily="34" charset="0"/>
                <a:cs typeface="Helvetica" panose="020B0604020202020204" pitchFamily="34" charset="0"/>
              </a:rPr>
              <a:t>ATM Meet </a:t>
            </a:r>
            <a:r>
              <a:rPr lang="en-GB" sz="1600" dirty="0">
                <a:latin typeface="Helvetica" panose="020B0604020202020204" pitchFamily="34" charset="0"/>
                <a:cs typeface="Helvetica" panose="020B0604020202020204" pitchFamily="34" charset="0"/>
              </a:rPr>
              <a:t>is the online meeting platform you will be using to </a:t>
            </a:r>
            <a:r>
              <a:rPr lang="en-GB" sz="1600" b="1" dirty="0">
                <a:solidFill>
                  <a:srgbClr val="1F7F44"/>
                </a:solidFill>
                <a:latin typeface="Helvetica" panose="020B0604020202020204" pitchFamily="34" charset="0"/>
                <a:cs typeface="Helvetica" panose="020B0604020202020204" pitchFamily="34" charset="0"/>
              </a:rPr>
              <a:t>pre-schedule</a:t>
            </a:r>
            <a:r>
              <a:rPr lang="en-GB" sz="1600" b="1" dirty="0">
                <a:solidFill>
                  <a:srgbClr val="218747"/>
                </a:solidFill>
                <a:latin typeface="Helvetica" panose="020B0604020202020204" pitchFamily="34" charset="0"/>
                <a:cs typeface="Helvetica" panose="020B0604020202020204" pitchFamily="34" charset="0"/>
              </a:rPr>
              <a:t> </a:t>
            </a:r>
            <a:r>
              <a:rPr lang="en-GB" sz="1600" dirty="0">
                <a:latin typeface="Helvetica" panose="020B0604020202020204" pitchFamily="34" charset="0"/>
                <a:cs typeface="Helvetica" panose="020B0604020202020204" pitchFamily="34" charset="0"/>
              </a:rPr>
              <a:t>all your meetings</a:t>
            </a:r>
          </a:p>
          <a:p>
            <a:pPr marL="342900" indent="-342900">
              <a:spcBef>
                <a:spcPts val="600"/>
              </a:spcBef>
              <a:spcAft>
                <a:spcPts val="600"/>
              </a:spcAft>
              <a:buFont typeface="Arial" panose="020B0604020202020204" pitchFamily="34" charset="0"/>
              <a:buChar char="•"/>
            </a:pPr>
            <a:r>
              <a:rPr lang="en-GB" sz="1600" dirty="0">
                <a:latin typeface="Helvetica" panose="020B0604020202020204" pitchFamily="34" charset="0"/>
                <a:cs typeface="Helvetica" panose="020B0604020202020204" pitchFamily="34" charset="0"/>
              </a:rPr>
              <a:t>You will receive an email with your unique login details</a:t>
            </a:r>
          </a:p>
          <a:p>
            <a:pPr marL="342900" indent="-342900">
              <a:spcBef>
                <a:spcPts val="600"/>
              </a:spcBef>
              <a:spcAft>
                <a:spcPts val="600"/>
              </a:spcAft>
              <a:buFont typeface="Arial" panose="020B0604020202020204" pitchFamily="34" charset="0"/>
              <a:buChar char="•"/>
            </a:pPr>
            <a:r>
              <a:rPr lang="en-GB" sz="1600" dirty="0">
                <a:latin typeface="Helvetica" panose="020B0604020202020204" pitchFamily="34" charset="0"/>
                <a:cs typeface="Helvetica" panose="020B0604020202020204" pitchFamily="34" charset="0"/>
              </a:rPr>
              <a:t>At the point of signing in for the first time, please </a:t>
            </a:r>
            <a:r>
              <a:rPr lang="en-GB" sz="1600" b="1" dirty="0">
                <a:solidFill>
                  <a:srgbClr val="1F7F44"/>
                </a:solidFill>
                <a:latin typeface="Helvetica" panose="020B0604020202020204" pitchFamily="34" charset="0"/>
                <a:cs typeface="Helvetica" panose="020B0604020202020204" pitchFamily="34" charset="0"/>
              </a:rPr>
              <a:t>complete your profile</a:t>
            </a:r>
          </a:p>
          <a:p>
            <a:pPr marL="342900" indent="-342900">
              <a:spcBef>
                <a:spcPts val="600"/>
              </a:spcBef>
              <a:spcAft>
                <a:spcPts val="600"/>
              </a:spcAft>
              <a:buFont typeface="Arial" panose="020B0604020202020204" pitchFamily="34" charset="0"/>
              <a:buChar char="•"/>
            </a:pPr>
            <a:r>
              <a:rPr lang="en-GB" sz="1600" dirty="0">
                <a:latin typeface="Helvetica" panose="020B0604020202020204" pitchFamily="34" charset="0"/>
                <a:cs typeface="Helvetica" panose="020B0604020202020204" pitchFamily="34" charset="0"/>
              </a:rPr>
              <a:t>Please complete your </a:t>
            </a:r>
            <a:r>
              <a:rPr lang="en-GB" sz="1600" b="1" dirty="0">
                <a:solidFill>
                  <a:srgbClr val="1F7F44"/>
                </a:solidFill>
                <a:latin typeface="Helvetica" panose="020B0604020202020204" pitchFamily="34" charset="0"/>
                <a:cs typeface="Helvetica" panose="020B0604020202020204" pitchFamily="34" charset="0"/>
              </a:rPr>
              <a:t>buyer &amp; company profiles </a:t>
            </a:r>
            <a:r>
              <a:rPr lang="en-GB" sz="1600" dirty="0">
                <a:latin typeface="Helvetica" panose="020B0604020202020204" pitchFamily="34" charset="0"/>
                <a:cs typeface="Helvetica" panose="020B0604020202020204" pitchFamily="34" charset="0"/>
              </a:rPr>
              <a:t>with as much relevant information as possible</a:t>
            </a:r>
          </a:p>
          <a:p>
            <a:pPr marL="342900" indent="-342900">
              <a:spcBef>
                <a:spcPts val="600"/>
              </a:spcBef>
              <a:spcAft>
                <a:spcPts val="600"/>
              </a:spcAft>
              <a:buFont typeface="Arial" panose="020B0604020202020204" pitchFamily="34" charset="0"/>
              <a:buChar char="•"/>
            </a:pPr>
            <a:r>
              <a:rPr lang="en-GB" sz="1600" dirty="0">
                <a:latin typeface="Helvetica" panose="020B0604020202020204" pitchFamily="34" charset="0"/>
                <a:cs typeface="Helvetica" panose="020B0604020202020204" pitchFamily="34" charset="0"/>
              </a:rPr>
              <a:t>Once you have signed into the platform, your profile will be live and visible to the Exhibitors. This is why it is important to complete your profile as a top priority before you do anything else</a:t>
            </a:r>
          </a:p>
          <a:p>
            <a:pPr marL="342900" indent="-342900">
              <a:spcBef>
                <a:spcPts val="600"/>
              </a:spcBef>
              <a:spcAft>
                <a:spcPts val="600"/>
              </a:spcAft>
              <a:buFont typeface="Arial" panose="020B0604020202020204" pitchFamily="34" charset="0"/>
              <a:buChar char="•"/>
            </a:pPr>
            <a:r>
              <a:rPr lang="en-GB" sz="1600" dirty="0">
                <a:latin typeface="Helvetica" panose="020B0604020202020204" pitchFamily="34" charset="0"/>
                <a:cs typeface="Helvetica" panose="020B0604020202020204" pitchFamily="34" charset="0"/>
              </a:rPr>
              <a:t>Once your profile and company profile has been completed, head to the ‘My event plan’ tab to block out your lunch breaks</a:t>
            </a:r>
          </a:p>
        </p:txBody>
      </p:sp>
      <p:pic>
        <p:nvPicPr>
          <p:cNvPr id="2" name="Picture 18" descr="Apple Laptop Transparent Background PNG | PNG Arts">
            <a:extLst>
              <a:ext uri="{FF2B5EF4-FFF2-40B4-BE49-F238E27FC236}">
                <a16:creationId xmlns:a16="http://schemas.microsoft.com/office/drawing/2014/main" id="{2D9381AA-E55A-2C8C-2987-D6C69DCC7F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4135" y="4527709"/>
            <a:ext cx="2969614" cy="19841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creenshot of a video conference&#10;&#10;AI-generated content may be incorrect.">
            <a:extLst>
              <a:ext uri="{FF2B5EF4-FFF2-40B4-BE49-F238E27FC236}">
                <a16:creationId xmlns:a16="http://schemas.microsoft.com/office/drawing/2014/main" id="{E6952065-6F31-8080-95B1-EC365F57BA88}"/>
              </a:ext>
            </a:extLst>
          </p:cNvPr>
          <p:cNvPicPr>
            <a:picLocks noChangeAspect="1"/>
          </p:cNvPicPr>
          <p:nvPr/>
        </p:nvPicPr>
        <p:blipFill>
          <a:blip r:embed="rId6">
            <a:extLst>
              <a:ext uri="{28A0092B-C50C-407E-A947-70E740481C1C}">
                <a14:useLocalDpi xmlns:a14="http://schemas.microsoft.com/office/drawing/2010/main" val="0"/>
              </a:ext>
            </a:extLst>
          </a:blip>
          <a:srcRect t="13388" r="20731" b="7649"/>
          <a:stretch>
            <a:fillRect/>
          </a:stretch>
        </p:blipFill>
        <p:spPr>
          <a:xfrm>
            <a:off x="7774765" y="4697116"/>
            <a:ext cx="2167560" cy="1191097"/>
          </a:xfrm>
          <a:prstGeom prst="rect">
            <a:avLst/>
          </a:prstGeom>
        </p:spPr>
      </p:pic>
      <p:sp>
        <p:nvSpPr>
          <p:cNvPr id="6" name="Rectangle 5">
            <a:extLst>
              <a:ext uri="{FF2B5EF4-FFF2-40B4-BE49-F238E27FC236}">
                <a16:creationId xmlns:a16="http://schemas.microsoft.com/office/drawing/2014/main" id="{4902E395-0964-426C-4BF8-1995533AF94E}"/>
              </a:ext>
            </a:extLst>
          </p:cNvPr>
          <p:cNvSpPr/>
          <p:nvPr/>
        </p:nvSpPr>
        <p:spPr>
          <a:xfrm>
            <a:off x="7774765" y="4697116"/>
            <a:ext cx="2167560" cy="4267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7831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8AF74-513F-6DC2-745B-D743EE90125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914D24-C23F-A01A-B391-542E632C56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F4DF89A5-FD5E-2D62-281E-C2FC4AD8A75F}"/>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Meetings Explained</a:t>
            </a:r>
          </a:p>
        </p:txBody>
      </p:sp>
      <p:pic>
        <p:nvPicPr>
          <p:cNvPr id="8" name="Picture 7">
            <a:extLst>
              <a:ext uri="{FF2B5EF4-FFF2-40B4-BE49-F238E27FC236}">
                <a16:creationId xmlns:a16="http://schemas.microsoft.com/office/drawing/2014/main" id="{50B23D20-7543-78FA-C155-218846C15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983FBF83-CBA3-C1EE-9261-89F8C6BC0B6D}"/>
              </a:ext>
            </a:extLst>
          </p:cNvPr>
          <p:cNvSpPr/>
          <p:nvPr/>
        </p:nvSpPr>
        <p:spPr>
          <a:xfrm>
            <a:off x="582042" y="145487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2" name="TextBox 1">
            <a:extLst>
              <a:ext uri="{FF2B5EF4-FFF2-40B4-BE49-F238E27FC236}">
                <a16:creationId xmlns:a16="http://schemas.microsoft.com/office/drawing/2014/main" id="{C7F8C052-82FE-3B5D-5D6F-D514D1DBA081}"/>
              </a:ext>
            </a:extLst>
          </p:cNvPr>
          <p:cNvSpPr txBox="1"/>
          <p:nvPr/>
        </p:nvSpPr>
        <p:spPr>
          <a:xfrm>
            <a:off x="1137424" y="1892199"/>
            <a:ext cx="9917150" cy="3908762"/>
          </a:xfrm>
          <a:prstGeom prst="rect">
            <a:avLst/>
          </a:prstGeom>
          <a:noFill/>
        </p:spPr>
        <p:txBody>
          <a:bodyPr wrap="square" rtlCol="0">
            <a:spAutoFit/>
          </a:bodyPr>
          <a:lstStyle/>
          <a:p>
            <a:pPr marL="285750" lvl="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All meetings are scheduled to </a:t>
            </a:r>
            <a:r>
              <a:rPr lang="en-GB" sz="1400" b="1" dirty="0">
                <a:solidFill>
                  <a:srgbClr val="218747"/>
                </a:solidFill>
                <a:latin typeface="Helvetica" panose="020B0604020202020204" pitchFamily="34" charset="0"/>
                <a:cs typeface="Helvetica" panose="020B0604020202020204" pitchFamily="34" charset="0"/>
              </a:rPr>
              <a:t>last</a:t>
            </a:r>
            <a:r>
              <a:rPr lang="en-GB" sz="1400" dirty="0">
                <a:solidFill>
                  <a:srgbClr val="218747"/>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for 20 minutes allowing 10 min walk between appointments.</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Keep in mind that your next appointment may be at the opposite end of the show so it pays to plan ahead. </a:t>
            </a:r>
          </a:p>
          <a:p>
            <a:pPr marL="285750" lvl="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When a meeting request is made, the contact will receive an email with your meeting invitation. As soon as they accept, you will be notified by </a:t>
            </a:r>
            <a:r>
              <a:rPr lang="en-GB" sz="1400" b="1" dirty="0">
                <a:solidFill>
                  <a:srgbClr val="218747"/>
                </a:solidFill>
                <a:latin typeface="Helvetica" panose="020B0604020202020204" pitchFamily="34" charset="0"/>
                <a:cs typeface="Helvetica" panose="020B0604020202020204" pitchFamily="34" charset="0"/>
              </a:rPr>
              <a:t>email</a:t>
            </a:r>
            <a:endParaRPr lang="en-GB" sz="1400" dirty="0">
              <a:solidFill>
                <a:srgbClr val="218747"/>
              </a:solidFill>
              <a:latin typeface="Helvetica" panose="020B0604020202020204" pitchFamily="34" charset="0"/>
              <a:cs typeface="Helvetica" panose="020B0604020202020204" pitchFamily="34" charset="0"/>
            </a:endParaRPr>
          </a:p>
          <a:p>
            <a:pPr marL="285750" lvl="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The recipient of the meeting request is the person </a:t>
            </a:r>
            <a:r>
              <a:rPr lang="en-GB" sz="1400" b="1" dirty="0">
                <a:solidFill>
                  <a:srgbClr val="218747"/>
                </a:solidFill>
                <a:latin typeface="Helvetica" panose="020B0604020202020204" pitchFamily="34" charset="0"/>
                <a:cs typeface="Helvetica" panose="020B0604020202020204" pitchFamily="34" charset="0"/>
              </a:rPr>
              <a:t>who will set the time and date of the meeting</a:t>
            </a:r>
          </a:p>
          <a:p>
            <a:pPr marL="285750" lvl="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Meeting requests will only show </a:t>
            </a:r>
            <a:r>
              <a:rPr lang="en-GB" sz="1400" b="1" dirty="0">
                <a:solidFill>
                  <a:srgbClr val="218747"/>
                </a:solidFill>
                <a:latin typeface="Helvetica" panose="020B0604020202020204" pitchFamily="34" charset="0"/>
                <a:cs typeface="Helvetica" panose="020B0604020202020204" pitchFamily="34" charset="0"/>
              </a:rPr>
              <a:t>times that mutually available </a:t>
            </a:r>
            <a:r>
              <a:rPr lang="en-GB" sz="1400" dirty="0">
                <a:latin typeface="Helvetica" panose="020B0604020202020204" pitchFamily="34" charset="0"/>
                <a:cs typeface="Helvetica" panose="020B0604020202020204" pitchFamily="34" charset="0"/>
              </a:rPr>
              <a:t>to you both. It is therefore important to ensure you have blocked out time in your diary when you will be unavailable</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 will receive </a:t>
            </a:r>
            <a:r>
              <a:rPr lang="en-GB" sz="1400" b="1" dirty="0">
                <a:solidFill>
                  <a:srgbClr val="218747"/>
                </a:solidFill>
                <a:latin typeface="Helvetica" panose="020B0604020202020204" pitchFamily="34" charset="0"/>
                <a:cs typeface="Helvetica" panose="020B0604020202020204" pitchFamily="34" charset="0"/>
              </a:rPr>
              <a:t>email reminders </a:t>
            </a:r>
            <a:r>
              <a:rPr lang="en-GB" sz="1400" dirty="0">
                <a:latin typeface="Helvetica" panose="020B0604020202020204" pitchFamily="34" charset="0"/>
                <a:cs typeface="Helvetica" panose="020B0604020202020204" pitchFamily="34" charset="0"/>
              </a:rPr>
              <a:t>should you have any </a:t>
            </a:r>
            <a:r>
              <a:rPr lang="en-GB" sz="1400" b="1" dirty="0">
                <a:solidFill>
                  <a:srgbClr val="218747"/>
                </a:solidFill>
                <a:latin typeface="Helvetica" panose="020B0604020202020204" pitchFamily="34" charset="0"/>
                <a:cs typeface="Helvetica" panose="020B0604020202020204" pitchFamily="34" charset="0"/>
              </a:rPr>
              <a:t>outstanding meeting invites that require your attention</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 will receive daily email and SMS or </a:t>
            </a:r>
            <a:r>
              <a:rPr lang="en-GB" sz="1400" dirty="0" err="1">
                <a:latin typeface="Helvetica" panose="020B0604020202020204" pitchFamily="34" charset="0"/>
                <a:cs typeface="Helvetica" panose="020B0604020202020204" pitchFamily="34" charset="0"/>
              </a:rPr>
              <a:t>Whatsapp</a:t>
            </a:r>
            <a:r>
              <a:rPr lang="en-GB" sz="1400" dirty="0">
                <a:latin typeface="Helvetica" panose="020B0604020202020204" pitchFamily="34" charset="0"/>
                <a:cs typeface="Helvetica" panose="020B0604020202020204" pitchFamily="34" charset="0"/>
              </a:rPr>
              <a:t> reminders for your meetings during the show but it is recommended to check your schedule in advance</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Please check your online buyer inbox </a:t>
            </a:r>
            <a:r>
              <a:rPr lang="en-GB" sz="1400" b="1" dirty="0">
                <a:solidFill>
                  <a:srgbClr val="1F7F44"/>
                </a:solidFill>
                <a:latin typeface="Helvetica" panose="020B0604020202020204" pitchFamily="34" charset="0"/>
                <a:cs typeface="Helvetica" panose="020B0604020202020204" pitchFamily="34" charset="0"/>
              </a:rPr>
              <a:t>regularly</a:t>
            </a:r>
            <a:r>
              <a:rPr lang="en-GB" sz="1400" dirty="0">
                <a:latin typeface="Helvetica" panose="020B0604020202020204" pitchFamily="34" charset="0"/>
                <a:cs typeface="Helvetica" panose="020B0604020202020204" pitchFamily="34" charset="0"/>
              </a:rPr>
              <a:t> for new meeting requests</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As a Hosted Buyer you have the benefit of an unlimited number meeting requests or </a:t>
            </a:r>
            <a:r>
              <a:rPr lang="en-GB" sz="1400" b="1" dirty="0">
                <a:solidFill>
                  <a:srgbClr val="218747"/>
                </a:solidFill>
                <a:latin typeface="Helvetica" panose="020B0604020202020204" pitchFamily="34" charset="0"/>
                <a:cs typeface="Helvetica" panose="020B0604020202020204" pitchFamily="34" charset="0"/>
              </a:rPr>
              <a:t>‘meeting credits’</a:t>
            </a:r>
          </a:p>
        </p:txBody>
      </p:sp>
    </p:spTree>
    <p:extLst>
      <p:ext uri="{BB962C8B-B14F-4D97-AF65-F5344CB8AC3E}">
        <p14:creationId xmlns:p14="http://schemas.microsoft.com/office/powerpoint/2010/main" val="3528641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70E3F-5AF0-5F1B-DAF7-5EA4AF3F21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37ED852-FDF2-B1E4-78C9-9A637DDB646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DBC5E6EF-33B2-55A0-B84F-0C012D3E706B}"/>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Sending Meeting Requests</a:t>
            </a:r>
          </a:p>
        </p:txBody>
      </p:sp>
      <p:pic>
        <p:nvPicPr>
          <p:cNvPr id="8" name="Picture 7">
            <a:extLst>
              <a:ext uri="{FF2B5EF4-FFF2-40B4-BE49-F238E27FC236}">
                <a16:creationId xmlns:a16="http://schemas.microsoft.com/office/drawing/2014/main" id="{53461810-4A55-4FA0-C233-957412B730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553C9890-4DF3-64CA-2A9F-4A5CF2204DD6}"/>
              </a:ext>
            </a:extLst>
          </p:cNvPr>
          <p:cNvSpPr/>
          <p:nvPr/>
        </p:nvSpPr>
        <p:spPr>
          <a:xfrm>
            <a:off x="582042" y="145487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5" name="Rectangle 4">
            <a:extLst>
              <a:ext uri="{FF2B5EF4-FFF2-40B4-BE49-F238E27FC236}">
                <a16:creationId xmlns:a16="http://schemas.microsoft.com/office/drawing/2014/main" id="{498B6921-901F-67AF-AC32-A475C62B475E}"/>
              </a:ext>
            </a:extLst>
          </p:cNvPr>
          <p:cNvSpPr/>
          <p:nvPr/>
        </p:nvSpPr>
        <p:spPr>
          <a:xfrm>
            <a:off x="927197" y="1733499"/>
            <a:ext cx="10794806" cy="1631216"/>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When sending a meeting request it is important to be </a:t>
            </a:r>
            <a:r>
              <a:rPr lang="en-GB" sz="1400" b="1" dirty="0">
                <a:solidFill>
                  <a:srgbClr val="218747"/>
                </a:solidFill>
                <a:latin typeface="Helvetica" panose="020B0604020202020204" pitchFamily="34" charset="0"/>
                <a:cs typeface="Helvetica" panose="020B0604020202020204" pitchFamily="34" charset="0"/>
              </a:rPr>
              <a:t>specific</a:t>
            </a:r>
            <a:r>
              <a:rPr lang="en-GB" sz="1400" dirty="0">
                <a:latin typeface="Helvetica" panose="020B0604020202020204" pitchFamily="34" charset="0"/>
                <a:cs typeface="Helvetica" panose="020B0604020202020204" pitchFamily="34" charset="0"/>
              </a:rPr>
              <a:t> with your message</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Be clear with the Exhibitor as to why you would like to meet them</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It is always best to </a:t>
            </a:r>
            <a:r>
              <a:rPr lang="en-GB" sz="1400" b="1" dirty="0">
                <a:solidFill>
                  <a:srgbClr val="218747"/>
                </a:solidFill>
                <a:latin typeface="Helvetica" panose="020B0604020202020204" pitchFamily="34" charset="0"/>
                <a:cs typeface="Helvetica" panose="020B0604020202020204" pitchFamily="34" charset="0"/>
              </a:rPr>
              <a:t>keep the message short but to the point</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Remember that it is the person </a:t>
            </a:r>
            <a:r>
              <a:rPr lang="en-GB" sz="1400" b="1" dirty="0">
                <a:solidFill>
                  <a:srgbClr val="218747"/>
                </a:solidFill>
                <a:latin typeface="Helvetica" panose="020B0604020202020204" pitchFamily="34" charset="0"/>
                <a:cs typeface="Helvetica" panose="020B0604020202020204" pitchFamily="34" charset="0"/>
              </a:rPr>
              <a:t>accepting</a:t>
            </a:r>
            <a:r>
              <a:rPr lang="en-GB" sz="1400" dirty="0">
                <a:latin typeface="Helvetica" panose="020B0604020202020204" pitchFamily="34" charset="0"/>
                <a:cs typeface="Helvetica" panose="020B0604020202020204" pitchFamily="34" charset="0"/>
              </a:rPr>
              <a:t> the meeting request who will </a:t>
            </a:r>
            <a:r>
              <a:rPr lang="en-GB" sz="1400" b="1" dirty="0">
                <a:solidFill>
                  <a:srgbClr val="218747"/>
                </a:solidFill>
                <a:latin typeface="Helvetica" panose="020B0604020202020204" pitchFamily="34" charset="0"/>
                <a:cs typeface="Helvetica" panose="020B0604020202020204" pitchFamily="34" charset="0"/>
              </a:rPr>
              <a:t>set the time and date of the meeting</a:t>
            </a:r>
            <a:r>
              <a:rPr lang="en-GB" sz="1400" dirty="0">
                <a:latin typeface="Helvetica" panose="020B0604020202020204" pitchFamily="34" charset="0"/>
                <a:cs typeface="Helvetica" panose="020B0604020202020204" pitchFamily="34" charset="0"/>
              </a:rPr>
              <a:t>. They will only be able to choose from dates and times that are available to you both</a:t>
            </a:r>
          </a:p>
        </p:txBody>
      </p:sp>
      <p:sp>
        <p:nvSpPr>
          <p:cNvPr id="6" name="Arrow: Right 5">
            <a:extLst>
              <a:ext uri="{FF2B5EF4-FFF2-40B4-BE49-F238E27FC236}">
                <a16:creationId xmlns:a16="http://schemas.microsoft.com/office/drawing/2014/main" id="{1F8716B7-5ABD-001F-ACFB-84C594A93EB3}"/>
              </a:ext>
            </a:extLst>
          </p:cNvPr>
          <p:cNvSpPr/>
          <p:nvPr/>
        </p:nvSpPr>
        <p:spPr>
          <a:xfrm>
            <a:off x="5464811" y="4841568"/>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screenshot of a video chat&#10;&#10;AI-generated content may be incorrect.">
            <a:extLst>
              <a:ext uri="{FF2B5EF4-FFF2-40B4-BE49-F238E27FC236}">
                <a16:creationId xmlns:a16="http://schemas.microsoft.com/office/drawing/2014/main" id="{5E51ACF3-1D2B-1564-321E-5D27B3485C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9466" y="3711267"/>
            <a:ext cx="3391124" cy="2317881"/>
          </a:xfrm>
          <a:prstGeom prst="rect">
            <a:avLst/>
          </a:prstGeom>
        </p:spPr>
      </p:pic>
      <p:pic>
        <p:nvPicPr>
          <p:cNvPr id="10" name="Picture 9" descr="A screenshot of a phone&#10;&#10;AI-generated content may be incorrect.">
            <a:extLst>
              <a:ext uri="{FF2B5EF4-FFF2-40B4-BE49-F238E27FC236}">
                <a16:creationId xmlns:a16="http://schemas.microsoft.com/office/drawing/2014/main" id="{4FEB4BC7-60C0-9129-C11E-BF16CB5A24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5091" y="3691325"/>
            <a:ext cx="1904148" cy="2421652"/>
          </a:xfrm>
          <a:prstGeom prst="rect">
            <a:avLst/>
          </a:prstGeom>
        </p:spPr>
      </p:pic>
    </p:spTree>
    <p:extLst>
      <p:ext uri="{BB962C8B-B14F-4D97-AF65-F5344CB8AC3E}">
        <p14:creationId xmlns:p14="http://schemas.microsoft.com/office/powerpoint/2010/main" val="800734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08A2-9210-534E-8729-D89B7719FC4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B3AB4D6-CFEC-5390-78D3-5C3FC0402D9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D0BE828B-E317-A26A-D578-7FA6B84BE4BE}"/>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Accepting Meetings</a:t>
            </a:r>
          </a:p>
        </p:txBody>
      </p:sp>
      <p:pic>
        <p:nvPicPr>
          <p:cNvPr id="8" name="Picture 7">
            <a:extLst>
              <a:ext uri="{FF2B5EF4-FFF2-40B4-BE49-F238E27FC236}">
                <a16:creationId xmlns:a16="http://schemas.microsoft.com/office/drawing/2014/main" id="{6A7E427A-F113-9496-0D61-1230C0A939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8542BF71-3D44-790E-7791-940B5261C5DD}"/>
              </a:ext>
            </a:extLst>
          </p:cNvPr>
          <p:cNvSpPr/>
          <p:nvPr/>
        </p:nvSpPr>
        <p:spPr>
          <a:xfrm>
            <a:off x="319182" y="1480931"/>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2" name="Rectangle 1">
            <a:extLst>
              <a:ext uri="{FF2B5EF4-FFF2-40B4-BE49-F238E27FC236}">
                <a16:creationId xmlns:a16="http://schemas.microsoft.com/office/drawing/2014/main" id="{4C2AEBD0-678C-97A8-D18E-294AD583AA69}"/>
              </a:ext>
            </a:extLst>
          </p:cNvPr>
          <p:cNvSpPr/>
          <p:nvPr/>
        </p:nvSpPr>
        <p:spPr>
          <a:xfrm>
            <a:off x="844901" y="1761738"/>
            <a:ext cx="10502196" cy="1384995"/>
          </a:xfrm>
          <a:prstGeom prst="rect">
            <a:avLst/>
          </a:prstGeom>
        </p:spPr>
        <p:txBody>
          <a:bodyPr wrap="square">
            <a:spAutoFit/>
          </a:bodyPr>
          <a:lstStyle/>
          <a:p>
            <a:pPr marL="285750" indent="-285750">
              <a:buFont typeface="Arial" panose="020B0604020202020204" pitchFamily="34" charset="0"/>
              <a:buChar char="•"/>
            </a:pPr>
            <a:r>
              <a:rPr lang="en-GB" sz="1400" dirty="0">
                <a:latin typeface="Helvetica" panose="020B0604020202020204" pitchFamily="34" charset="0"/>
                <a:cs typeface="Helvetica" panose="020B0604020202020204" pitchFamily="34" charset="0"/>
              </a:rPr>
              <a:t>If you wish </a:t>
            </a:r>
            <a:r>
              <a:rPr lang="en-GB" sz="1400" b="1" dirty="0">
                <a:solidFill>
                  <a:srgbClr val="218747"/>
                </a:solidFill>
                <a:latin typeface="Helvetica" panose="020B0604020202020204" pitchFamily="34" charset="0"/>
                <a:cs typeface="Helvetica" panose="020B0604020202020204" pitchFamily="34" charset="0"/>
              </a:rPr>
              <a:t>to accept the meeting, select the date and time</a:t>
            </a:r>
            <a:r>
              <a:rPr lang="en-GB" sz="1400" dirty="0">
                <a:solidFill>
                  <a:srgbClr val="218747"/>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that suits you best. You will only be shown times that are available to you both</a:t>
            </a:r>
          </a:p>
          <a:p>
            <a:pPr marL="285750" indent="-285750">
              <a:buFont typeface="Arial" panose="020B0604020202020204" pitchFamily="34" charset="0"/>
              <a:buChar char="•"/>
            </a:pPr>
            <a:endParaRPr lang="en-GB" sz="14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sz="1400" dirty="0">
                <a:latin typeface="Helvetica" panose="020B0604020202020204" pitchFamily="34" charset="0"/>
                <a:cs typeface="Helvetica" panose="020B0604020202020204" pitchFamily="34" charset="0"/>
              </a:rPr>
              <a:t>Once you accept a meeting it will show in your online meetings calendar and in your confirmed meetings inbox</a:t>
            </a:r>
          </a:p>
          <a:p>
            <a:pPr marL="285750" indent="-285750">
              <a:buFont typeface="Arial" panose="020B0604020202020204" pitchFamily="34" charset="0"/>
              <a:buChar char="•"/>
            </a:pPr>
            <a:endParaRPr lang="en-GB" sz="14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sz="1400" dirty="0">
                <a:latin typeface="Helvetica" panose="020B0604020202020204" pitchFamily="34" charset="0"/>
                <a:cs typeface="Helvetica" panose="020B0604020202020204" pitchFamily="34" charset="0"/>
              </a:rPr>
              <a:t>If you decide to decline the meeting, it is always a courtesy to add a message for the Exhibitor</a:t>
            </a:r>
            <a:endParaRPr lang="en-GB" sz="1400" b="1" dirty="0">
              <a:solidFill>
                <a:srgbClr val="82C836"/>
              </a:solidFill>
              <a:latin typeface="Helvetica" panose="020B0604020202020204" pitchFamily="34" charset="0"/>
              <a:cs typeface="Helvetica" panose="020B0604020202020204" pitchFamily="34" charset="0"/>
            </a:endParaRPr>
          </a:p>
        </p:txBody>
      </p:sp>
      <p:sp>
        <p:nvSpPr>
          <p:cNvPr id="15" name="Arrow: Right 14">
            <a:extLst>
              <a:ext uri="{FF2B5EF4-FFF2-40B4-BE49-F238E27FC236}">
                <a16:creationId xmlns:a16="http://schemas.microsoft.com/office/drawing/2014/main" id="{FF9020BA-789C-BC45-2152-38A4560176EC}"/>
              </a:ext>
            </a:extLst>
          </p:cNvPr>
          <p:cNvSpPr/>
          <p:nvPr/>
        </p:nvSpPr>
        <p:spPr>
          <a:xfrm>
            <a:off x="3913897" y="5312542"/>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FE404FF4-6D31-CE2A-4BC7-CBD72993BB0A}"/>
              </a:ext>
            </a:extLst>
          </p:cNvPr>
          <p:cNvSpPr/>
          <p:nvPr/>
        </p:nvSpPr>
        <p:spPr>
          <a:xfrm>
            <a:off x="5107753" y="5460476"/>
            <a:ext cx="588349" cy="18645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extLst>
              <a:ext uri="{FF2B5EF4-FFF2-40B4-BE49-F238E27FC236}">
                <a16:creationId xmlns:a16="http://schemas.microsoft.com/office/drawing/2014/main" id="{32B8360C-E2BA-A243-03E9-7814831C8D31}"/>
              </a:ext>
            </a:extLst>
          </p:cNvPr>
          <p:cNvSpPr/>
          <p:nvPr/>
        </p:nvSpPr>
        <p:spPr>
          <a:xfrm>
            <a:off x="7420742" y="5312541"/>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extLst>
              <a:ext uri="{FF2B5EF4-FFF2-40B4-BE49-F238E27FC236}">
                <a16:creationId xmlns:a16="http://schemas.microsoft.com/office/drawing/2014/main" id="{5D25EE0B-A940-EDF3-DB2F-00BBB0FACE89}"/>
              </a:ext>
            </a:extLst>
          </p:cNvPr>
          <p:cNvSpPr/>
          <p:nvPr/>
        </p:nvSpPr>
        <p:spPr>
          <a:xfrm>
            <a:off x="8600662" y="5191374"/>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1395EED2-BDB6-19BE-4D77-A74C6FFC1D6A}"/>
              </a:ext>
            </a:extLst>
          </p:cNvPr>
          <p:cNvSpPr/>
          <p:nvPr/>
        </p:nvSpPr>
        <p:spPr>
          <a:xfrm>
            <a:off x="1016223" y="3579018"/>
            <a:ext cx="6404519" cy="3751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E69C8399-E29F-E1B9-88EE-2522CE6C18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096" y="4166088"/>
            <a:ext cx="4083899" cy="1615357"/>
          </a:xfrm>
          <a:prstGeom prst="rect">
            <a:avLst/>
          </a:prstGeom>
        </p:spPr>
      </p:pic>
      <p:sp>
        <p:nvSpPr>
          <p:cNvPr id="12" name="Rectangle: Rounded Corners 11">
            <a:extLst>
              <a:ext uri="{FF2B5EF4-FFF2-40B4-BE49-F238E27FC236}">
                <a16:creationId xmlns:a16="http://schemas.microsoft.com/office/drawing/2014/main" id="{C6B3B948-45F7-67FC-A8F9-CDB23226325B}"/>
              </a:ext>
            </a:extLst>
          </p:cNvPr>
          <p:cNvSpPr/>
          <p:nvPr/>
        </p:nvSpPr>
        <p:spPr>
          <a:xfrm>
            <a:off x="2103763" y="5366153"/>
            <a:ext cx="1091447" cy="37510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a:extLst>
              <a:ext uri="{FF2B5EF4-FFF2-40B4-BE49-F238E27FC236}">
                <a16:creationId xmlns:a16="http://schemas.microsoft.com/office/drawing/2014/main" id="{FB6F1F0E-8865-849E-A522-332DD9E8F0C7}"/>
              </a:ext>
            </a:extLst>
          </p:cNvPr>
          <p:cNvPicPr>
            <a:picLocks noChangeAspect="1"/>
          </p:cNvPicPr>
          <p:nvPr/>
        </p:nvPicPr>
        <p:blipFill>
          <a:blip r:embed="rId6">
            <a:extLst>
              <a:ext uri="{28A0092B-C50C-407E-A947-70E740481C1C}">
                <a14:useLocalDpi xmlns:a14="http://schemas.microsoft.com/office/drawing/2010/main" val="0"/>
              </a:ext>
            </a:extLst>
          </a:blip>
          <a:srcRect t="-796" b="6879"/>
          <a:stretch>
            <a:fillRect/>
          </a:stretch>
        </p:blipFill>
        <p:spPr>
          <a:xfrm>
            <a:off x="5706392" y="4490972"/>
            <a:ext cx="2770171" cy="1290474"/>
          </a:xfrm>
          <a:prstGeom prst="rect">
            <a:avLst/>
          </a:prstGeom>
        </p:spPr>
      </p:pic>
      <p:pic>
        <p:nvPicPr>
          <p:cNvPr id="23" name="Picture 22">
            <a:extLst>
              <a:ext uri="{FF2B5EF4-FFF2-40B4-BE49-F238E27FC236}">
                <a16:creationId xmlns:a16="http://schemas.microsoft.com/office/drawing/2014/main" id="{2834D915-2E9D-E56E-B8A0-F9F0F9D7E513}"/>
              </a:ext>
            </a:extLst>
          </p:cNvPr>
          <p:cNvPicPr>
            <a:picLocks noChangeAspect="1"/>
          </p:cNvPicPr>
          <p:nvPr/>
        </p:nvPicPr>
        <p:blipFill>
          <a:blip r:embed="rId7">
            <a:extLst>
              <a:ext uri="{28A0092B-C50C-407E-A947-70E740481C1C}">
                <a14:useLocalDpi xmlns:a14="http://schemas.microsoft.com/office/drawing/2010/main" val="0"/>
              </a:ext>
            </a:extLst>
          </a:blip>
          <a:srcRect l="-3315" r="-1"/>
          <a:stretch>
            <a:fillRect/>
          </a:stretch>
        </p:blipFill>
        <p:spPr>
          <a:xfrm>
            <a:off x="9189011" y="4444278"/>
            <a:ext cx="1941506" cy="1615357"/>
          </a:xfrm>
          <a:prstGeom prst="rect">
            <a:avLst/>
          </a:prstGeom>
        </p:spPr>
      </p:pic>
    </p:spTree>
    <p:extLst>
      <p:ext uri="{BB962C8B-B14F-4D97-AF65-F5344CB8AC3E}">
        <p14:creationId xmlns:p14="http://schemas.microsoft.com/office/powerpoint/2010/main" val="508181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80D5D-3275-62F2-602A-80CA19A27A3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22E9EF-38FF-BF39-631D-28B49713ABF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971D4FE7-C970-AF19-CE9F-27893654C219}"/>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Rescheduling a Meeting</a:t>
            </a:r>
          </a:p>
        </p:txBody>
      </p:sp>
      <p:pic>
        <p:nvPicPr>
          <p:cNvPr id="8" name="Picture 7">
            <a:extLst>
              <a:ext uri="{FF2B5EF4-FFF2-40B4-BE49-F238E27FC236}">
                <a16:creationId xmlns:a16="http://schemas.microsoft.com/office/drawing/2014/main" id="{E623C2FC-538A-7339-89E9-AD7E149700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F75CD4D6-BD4B-77D5-9AC3-F10C3FB41152}"/>
              </a:ext>
            </a:extLst>
          </p:cNvPr>
          <p:cNvSpPr/>
          <p:nvPr/>
        </p:nvSpPr>
        <p:spPr>
          <a:xfrm>
            <a:off x="582042" y="146630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5" name="Arrow: Right 4">
            <a:extLst>
              <a:ext uri="{FF2B5EF4-FFF2-40B4-BE49-F238E27FC236}">
                <a16:creationId xmlns:a16="http://schemas.microsoft.com/office/drawing/2014/main" id="{0E1ABB8B-BA5B-4A0D-8365-13B055AB3993}"/>
              </a:ext>
            </a:extLst>
          </p:cNvPr>
          <p:cNvSpPr/>
          <p:nvPr/>
        </p:nvSpPr>
        <p:spPr>
          <a:xfrm>
            <a:off x="5676095" y="5773940"/>
            <a:ext cx="588349" cy="121167"/>
          </a:xfrm>
          <a:prstGeom prst="rightArrow">
            <a:avLst/>
          </a:prstGeom>
          <a:solidFill>
            <a:srgbClr val="218747"/>
          </a:solidFill>
          <a:ln>
            <a:solidFill>
              <a:srgbClr val="2597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screenshot of a chat&#10;&#10;AI-generated content may be incorrect.">
            <a:extLst>
              <a:ext uri="{FF2B5EF4-FFF2-40B4-BE49-F238E27FC236}">
                <a16:creationId xmlns:a16="http://schemas.microsoft.com/office/drawing/2014/main" id="{42FAF82E-CB7A-BAEC-E997-274757C5468B}"/>
              </a:ext>
            </a:extLst>
          </p:cNvPr>
          <p:cNvPicPr>
            <a:picLocks noChangeAspect="1"/>
          </p:cNvPicPr>
          <p:nvPr/>
        </p:nvPicPr>
        <p:blipFill>
          <a:blip r:embed="rId5">
            <a:extLst>
              <a:ext uri="{28A0092B-C50C-407E-A947-70E740481C1C}">
                <a14:useLocalDpi xmlns:a14="http://schemas.microsoft.com/office/drawing/2010/main" val="0"/>
              </a:ext>
            </a:extLst>
          </a:blip>
          <a:srcRect t="8809"/>
          <a:stretch>
            <a:fillRect/>
          </a:stretch>
        </p:blipFill>
        <p:spPr>
          <a:xfrm>
            <a:off x="1742399" y="4175951"/>
            <a:ext cx="3787648" cy="2179704"/>
          </a:xfrm>
          <a:prstGeom prst="rect">
            <a:avLst/>
          </a:prstGeom>
        </p:spPr>
      </p:pic>
      <p:sp>
        <p:nvSpPr>
          <p:cNvPr id="7" name="Rounded Rectangle 8">
            <a:extLst>
              <a:ext uri="{FF2B5EF4-FFF2-40B4-BE49-F238E27FC236}">
                <a16:creationId xmlns:a16="http://schemas.microsoft.com/office/drawing/2014/main" id="{7DFA70F7-4F1E-48DF-06A0-1B1B5A118067}"/>
              </a:ext>
            </a:extLst>
          </p:cNvPr>
          <p:cNvSpPr/>
          <p:nvPr/>
        </p:nvSpPr>
        <p:spPr>
          <a:xfrm>
            <a:off x="2942953" y="5988789"/>
            <a:ext cx="855134" cy="33620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screenshot of a chat&#10;&#10;AI-generated content may be incorrect.">
            <a:extLst>
              <a:ext uri="{FF2B5EF4-FFF2-40B4-BE49-F238E27FC236}">
                <a16:creationId xmlns:a16="http://schemas.microsoft.com/office/drawing/2014/main" id="{5E4D6CFC-5824-528C-0327-60A57D8309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2660" y="4175951"/>
            <a:ext cx="3705481" cy="2144448"/>
          </a:xfrm>
          <a:prstGeom prst="rect">
            <a:avLst/>
          </a:prstGeom>
        </p:spPr>
      </p:pic>
      <p:sp>
        <p:nvSpPr>
          <p:cNvPr id="22" name="Rounded Rectangle 8">
            <a:extLst>
              <a:ext uri="{FF2B5EF4-FFF2-40B4-BE49-F238E27FC236}">
                <a16:creationId xmlns:a16="http://schemas.microsoft.com/office/drawing/2014/main" id="{DCBED05A-AAA8-12B0-39BD-16A2620AD039}"/>
              </a:ext>
            </a:extLst>
          </p:cNvPr>
          <p:cNvSpPr/>
          <p:nvPr/>
        </p:nvSpPr>
        <p:spPr>
          <a:xfrm>
            <a:off x="7158691" y="5920037"/>
            <a:ext cx="1259811" cy="236852"/>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68D833D-24C0-1339-8344-0C3A655B60F9}"/>
              </a:ext>
            </a:extLst>
          </p:cNvPr>
          <p:cNvSpPr/>
          <p:nvPr/>
        </p:nvSpPr>
        <p:spPr>
          <a:xfrm>
            <a:off x="1039604" y="1763638"/>
            <a:ext cx="10449679" cy="2062103"/>
          </a:xfrm>
          <a:prstGeom prst="rect">
            <a:avLst/>
          </a:prstGeom>
        </p:spPr>
        <p:txBody>
          <a:bodyPr wrap="square">
            <a:spAutoFit/>
          </a:bodyPr>
          <a:lstStyle/>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a:t>
            </a:r>
            <a:r>
              <a:rPr lang="en-GB" sz="1400" b="1" dirty="0">
                <a:solidFill>
                  <a:srgbClr val="218747"/>
                </a:solidFill>
                <a:latin typeface="Helvetica" panose="020B0604020202020204" pitchFamily="34" charset="0"/>
                <a:cs typeface="Helvetica" panose="020B0604020202020204" pitchFamily="34" charset="0"/>
              </a:rPr>
              <a:t>your Inbox </a:t>
            </a:r>
            <a:r>
              <a:rPr lang="en-GB" sz="1400" dirty="0">
                <a:latin typeface="Helvetica" panose="020B0604020202020204" pitchFamily="34" charset="0"/>
                <a:cs typeface="Helvetica" panose="020B0604020202020204" pitchFamily="34" charset="0"/>
              </a:rPr>
              <a:t>on the dashboard</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Select the </a:t>
            </a:r>
            <a:r>
              <a:rPr lang="en-GB" sz="1400" b="1" dirty="0">
                <a:solidFill>
                  <a:srgbClr val="1F7F44"/>
                </a:solidFill>
                <a:latin typeface="Helvetica" panose="020B0604020202020204" pitchFamily="34" charset="0"/>
                <a:cs typeface="Helvetica" panose="020B0604020202020204" pitchFamily="34" charset="0"/>
              </a:rPr>
              <a:t>Confirmed Meetings tab </a:t>
            </a:r>
            <a:r>
              <a:rPr lang="en-GB" sz="1400" dirty="0">
                <a:latin typeface="Helvetica" panose="020B0604020202020204" pitchFamily="34" charset="0"/>
                <a:cs typeface="Helvetica" panose="020B0604020202020204" pitchFamily="34" charset="0"/>
              </a:rPr>
              <a:t>and click on the details button of the meeting you would like to reschedule</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a:t>
            </a:r>
            <a:r>
              <a:rPr lang="en-GB" sz="1400" b="1" dirty="0">
                <a:solidFill>
                  <a:srgbClr val="1F7F44"/>
                </a:solidFill>
                <a:latin typeface="Helvetica" panose="020B0604020202020204" pitchFamily="34" charset="0"/>
                <a:cs typeface="Helvetica" panose="020B0604020202020204" pitchFamily="34" charset="0"/>
              </a:rPr>
              <a:t>Reschedule Meeting</a:t>
            </a:r>
            <a:r>
              <a:rPr lang="en-GB" sz="1400" dirty="0">
                <a:latin typeface="Helvetica" panose="020B0604020202020204" pitchFamily="34" charset="0"/>
                <a:cs typeface="Helvetica" panose="020B0604020202020204" pitchFamily="34" charset="0"/>
              </a:rPr>
              <a:t> and follow the prompts to choose a new date and time. Note that you will only be able to reschedule if you have a </a:t>
            </a:r>
            <a:r>
              <a:rPr lang="en-GB" sz="1400" b="1" dirty="0">
                <a:solidFill>
                  <a:srgbClr val="1F7F44"/>
                </a:solidFill>
                <a:latin typeface="Helvetica" panose="020B0604020202020204" pitchFamily="34" charset="0"/>
                <a:cs typeface="Helvetica" panose="020B0604020202020204" pitchFamily="34" charset="0"/>
              </a:rPr>
              <a:t>mutual date and time available</a:t>
            </a:r>
          </a:p>
          <a:p>
            <a:pPr marL="342900"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If you need to cancel the meeting; select the reason and out of courtesy include a message to the Exhibitor to explain the cancellation.  Then, click on the company name to take you to their company profile page where you can </a:t>
            </a:r>
            <a:r>
              <a:rPr lang="en-GB" sz="1400" b="1" dirty="0">
                <a:solidFill>
                  <a:srgbClr val="1F7F44"/>
                </a:solidFill>
                <a:latin typeface="Helvetica" panose="020B0604020202020204" pitchFamily="34" charset="0"/>
                <a:cs typeface="Helvetica" panose="020B0604020202020204" pitchFamily="34" charset="0"/>
              </a:rPr>
              <a:t>drop your business card</a:t>
            </a:r>
            <a:r>
              <a:rPr lang="en-GB" sz="1400" dirty="0">
                <a:latin typeface="Helvetica" panose="020B0604020202020204" pitchFamily="34" charset="0"/>
                <a:cs typeface="Helvetica" panose="020B0604020202020204" pitchFamily="34" charset="0"/>
              </a:rPr>
              <a:t> instead</a:t>
            </a:r>
            <a:endParaRPr lang="en-GB" sz="1400" dirty="0"/>
          </a:p>
        </p:txBody>
      </p:sp>
    </p:spTree>
    <p:extLst>
      <p:ext uri="{BB962C8B-B14F-4D97-AF65-F5344CB8AC3E}">
        <p14:creationId xmlns:p14="http://schemas.microsoft.com/office/powerpoint/2010/main" val="52331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52858-4C67-925E-F7BB-29706719D4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6AE30EF-CFA2-6A4C-1DEC-D22B8A59ACF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3C5958E4-CE16-4B81-BACA-5A2366B286D7}"/>
              </a:ext>
            </a:extLst>
          </p:cNvPr>
          <p:cNvSpPr txBox="1"/>
          <p:nvPr/>
        </p:nvSpPr>
        <p:spPr>
          <a:xfrm>
            <a:off x="1460950" y="409988"/>
            <a:ext cx="3961130"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Meeting Top Tips</a:t>
            </a:r>
          </a:p>
        </p:txBody>
      </p:sp>
      <p:pic>
        <p:nvPicPr>
          <p:cNvPr id="8" name="Picture 7">
            <a:extLst>
              <a:ext uri="{FF2B5EF4-FFF2-40B4-BE49-F238E27FC236}">
                <a16:creationId xmlns:a16="http://schemas.microsoft.com/office/drawing/2014/main" id="{23B0CCD3-120E-463F-3775-4761F11CB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85E33B59-6305-F1AE-9402-526397B90E0A}"/>
              </a:ext>
            </a:extLst>
          </p:cNvPr>
          <p:cNvSpPr/>
          <p:nvPr/>
        </p:nvSpPr>
        <p:spPr>
          <a:xfrm>
            <a:off x="582042" y="1466307"/>
            <a:ext cx="11027915" cy="410010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2" name="Rectangle 1">
            <a:extLst>
              <a:ext uri="{FF2B5EF4-FFF2-40B4-BE49-F238E27FC236}">
                <a16:creationId xmlns:a16="http://schemas.microsoft.com/office/drawing/2014/main" id="{3DDACA69-657F-7EE6-263D-BE1E79B23756}"/>
              </a:ext>
            </a:extLst>
          </p:cNvPr>
          <p:cNvSpPr/>
          <p:nvPr/>
        </p:nvSpPr>
        <p:spPr>
          <a:xfrm>
            <a:off x="1071403" y="1974850"/>
            <a:ext cx="10049191" cy="3323987"/>
          </a:xfrm>
          <a:prstGeom prst="rect">
            <a:avLst/>
          </a:prstGeom>
        </p:spPr>
        <p:txBody>
          <a:bodyPr wrap="square">
            <a:spAutoFit/>
          </a:bodyPr>
          <a:lstStyle/>
          <a:p>
            <a:pPr marL="285750" indent="-285750">
              <a:lnSpc>
                <a:spcPts val="1575"/>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Please kindly execute meeting etiquette and actively respond to meeting invites from Exhibitors in a </a:t>
            </a:r>
            <a:r>
              <a:rPr lang="en-GB" sz="1400" b="1" dirty="0">
                <a:solidFill>
                  <a:srgbClr val="218747"/>
                </a:solidFill>
                <a:latin typeface="Helvetica" panose="020B0604020202020204" pitchFamily="34" charset="0"/>
                <a:cs typeface="Helvetica" panose="020B0604020202020204" pitchFamily="34" charset="0"/>
              </a:rPr>
              <a:t>timely manner</a:t>
            </a:r>
          </a:p>
          <a:p>
            <a:pPr marL="285750" indent="-285750">
              <a:lnSpc>
                <a:spcPts val="1575"/>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If you are </a:t>
            </a:r>
            <a:r>
              <a:rPr lang="en-GB" sz="1400" b="1" dirty="0">
                <a:solidFill>
                  <a:srgbClr val="218747"/>
                </a:solidFill>
                <a:latin typeface="Helvetica" panose="020B0604020202020204" pitchFamily="34" charset="0"/>
                <a:cs typeface="Helvetica" panose="020B0604020202020204" pitchFamily="34" charset="0"/>
              </a:rPr>
              <a:t>unable</a:t>
            </a:r>
            <a:r>
              <a:rPr lang="en-GB" sz="1400" b="1" dirty="0">
                <a:solidFill>
                  <a:srgbClr val="7CBF33"/>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to attend or do not wish to accept </a:t>
            </a:r>
            <a:r>
              <a:rPr lang="en-GB" sz="1400" dirty="0">
                <a:latin typeface="Helvetica" panose="020B0604020202020204" pitchFamily="34" charset="0"/>
                <a:cs typeface="Helvetica" panose="020B0604020202020204" pitchFamily="34" charset="0"/>
              </a:rPr>
              <a:t>the</a:t>
            </a:r>
            <a:r>
              <a:rPr lang="en-GB" sz="1400" b="1" dirty="0">
                <a:solidFill>
                  <a:srgbClr val="218747"/>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meeting, please do let the Exhibitor know </a:t>
            </a:r>
          </a:p>
          <a:p>
            <a:pPr marL="285750" indent="-285750">
              <a:lnSpc>
                <a:spcPts val="1575"/>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Check </a:t>
            </a:r>
            <a:r>
              <a:rPr lang="en-GB" sz="1400" b="1" dirty="0">
                <a:solidFill>
                  <a:srgbClr val="218747"/>
                </a:solidFill>
                <a:latin typeface="Helvetica" panose="020B0604020202020204" pitchFamily="34" charset="0"/>
                <a:cs typeface="Helvetica" panose="020B0604020202020204" pitchFamily="34" charset="0"/>
              </a:rPr>
              <a:t>your</a:t>
            </a:r>
            <a:r>
              <a:rPr lang="en-GB" sz="1400" dirty="0">
                <a:solidFill>
                  <a:srgbClr val="218747"/>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meeting requests and My Meetings inbox </a:t>
            </a:r>
            <a:r>
              <a:rPr lang="en-GB" sz="1400" dirty="0">
                <a:latin typeface="Helvetica" panose="020B0604020202020204" pitchFamily="34" charset="0"/>
                <a:cs typeface="Helvetica" panose="020B0604020202020204" pitchFamily="34" charset="0"/>
              </a:rPr>
              <a:t>regularly</a:t>
            </a:r>
            <a:r>
              <a:rPr lang="en-GB" sz="1400" b="1" dirty="0">
                <a:solidFill>
                  <a:srgbClr val="82C836"/>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so you don’t miss a meeting invite</a:t>
            </a:r>
          </a:p>
          <a:p>
            <a:pPr marL="285750" indent="-285750">
              <a:lnSpc>
                <a:spcPts val="1575"/>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Should you need to cancel a meeting, please do so with as much notice as possible for the Exhibitor and extend the courtesy of an </a:t>
            </a:r>
            <a:r>
              <a:rPr lang="en-GB" sz="1400" b="1" dirty="0">
                <a:solidFill>
                  <a:srgbClr val="218747"/>
                </a:solidFill>
                <a:latin typeface="Helvetica" panose="020B0604020202020204" pitchFamily="34" charset="0"/>
                <a:cs typeface="Helvetica" panose="020B0604020202020204" pitchFamily="34" charset="0"/>
              </a:rPr>
              <a:t>explanation</a:t>
            </a:r>
            <a:r>
              <a:rPr lang="en-GB" sz="1400" dirty="0">
                <a:solidFill>
                  <a:srgbClr val="218747"/>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for the cancellation</a:t>
            </a:r>
          </a:p>
          <a:p>
            <a:pPr marL="285750" indent="-285750">
              <a:lnSpc>
                <a:spcPts val="1575"/>
              </a:lnSpc>
              <a:spcBef>
                <a:spcPts val="600"/>
              </a:spcBef>
              <a:spcAft>
                <a:spcPts val="1200"/>
              </a:spcAft>
              <a:buFont typeface="Arial" panose="020B0604020202020204" pitchFamily="34" charset="0"/>
              <a:buChar char="•"/>
            </a:pPr>
            <a:r>
              <a:rPr lang="en-GB" sz="1400" b="1" dirty="0">
                <a:solidFill>
                  <a:srgbClr val="218747"/>
                </a:solidFill>
                <a:latin typeface="Helvetica" panose="020B0604020202020204" pitchFamily="34" charset="0"/>
                <a:cs typeface="Helvetica" panose="020B0604020202020204" pitchFamily="34" charset="0"/>
              </a:rPr>
              <a:t>Unanswered Exhibitor meeting requests </a:t>
            </a:r>
            <a:r>
              <a:rPr lang="en-GB" sz="1400" dirty="0">
                <a:latin typeface="Helvetica" panose="020B0604020202020204" pitchFamily="34" charset="0"/>
                <a:cs typeface="Helvetica" panose="020B0604020202020204" pitchFamily="34" charset="0"/>
              </a:rPr>
              <a:t>will be automatically </a:t>
            </a:r>
            <a:r>
              <a:rPr lang="en-GB" sz="1400" b="1" dirty="0">
                <a:solidFill>
                  <a:srgbClr val="218747"/>
                </a:solidFill>
                <a:latin typeface="Helvetica" panose="020B0604020202020204" pitchFamily="34" charset="0"/>
                <a:cs typeface="Helvetica" panose="020B0604020202020204" pitchFamily="34" charset="0"/>
              </a:rPr>
              <a:t>expire</a:t>
            </a:r>
            <a:r>
              <a:rPr lang="en-GB" sz="1400" dirty="0">
                <a:latin typeface="Helvetica" panose="020B0604020202020204" pitchFamily="34" charset="0"/>
                <a:cs typeface="Helvetica" panose="020B0604020202020204" pitchFamily="34" charset="0"/>
              </a:rPr>
              <a:t> every so often so</a:t>
            </a:r>
            <a:r>
              <a:rPr lang="en-GB" sz="1400" dirty="0">
                <a:solidFill>
                  <a:srgbClr val="218747"/>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don’t miss out!</a:t>
            </a:r>
          </a:p>
          <a:p>
            <a:pPr marL="285750" indent="-285750">
              <a:lnSpc>
                <a:spcPts val="1575"/>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Allow yourself enough time to get from one meeting to another. You don’t want to be listed as a </a:t>
            </a:r>
            <a:r>
              <a:rPr lang="en-GB" sz="1400" b="1" dirty="0">
                <a:solidFill>
                  <a:srgbClr val="1F7F44"/>
                </a:solidFill>
                <a:latin typeface="Helvetica" panose="020B0604020202020204" pitchFamily="34" charset="0"/>
                <a:cs typeface="Helvetica" panose="020B0604020202020204" pitchFamily="34" charset="0"/>
              </a:rPr>
              <a:t>‘No Show’</a:t>
            </a:r>
          </a:p>
          <a:p>
            <a:pPr marL="285750" indent="-285750">
              <a:lnSpc>
                <a:spcPts val="1575"/>
              </a:lnSpc>
              <a:spcBef>
                <a:spcPts val="6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If you need to re-schedule a meeting, please do so with plenty of time so the Exhibitor can accommodate the new arrangement</a:t>
            </a:r>
          </a:p>
        </p:txBody>
      </p:sp>
      <p:pic>
        <p:nvPicPr>
          <p:cNvPr id="11" name="Picture 10" descr="Home - Etiquette Centre">
            <a:extLst>
              <a:ext uri="{FF2B5EF4-FFF2-40B4-BE49-F238E27FC236}">
                <a16:creationId xmlns:a16="http://schemas.microsoft.com/office/drawing/2014/main" id="{8729327E-C302-B8E1-D4CE-1C12F93609B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rot="20810120">
            <a:off x="259397" y="256184"/>
            <a:ext cx="942155" cy="942155"/>
          </a:xfrm>
          <a:prstGeom prst="rect">
            <a:avLst/>
          </a:prstGeom>
          <a:noFill/>
          <a:ln>
            <a:noFill/>
          </a:ln>
        </p:spPr>
      </p:pic>
    </p:spTree>
    <p:extLst>
      <p:ext uri="{BB962C8B-B14F-4D97-AF65-F5344CB8AC3E}">
        <p14:creationId xmlns:p14="http://schemas.microsoft.com/office/powerpoint/2010/main" val="2633121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E2F2-D129-F0BC-8138-B9C059F2C30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BBA7C4-9F71-52F0-503C-EC62488D760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B6BACD2E-F07B-EAFB-F61B-212BFD9E3D90}"/>
              </a:ext>
            </a:extLst>
          </p:cNvPr>
          <p:cNvSpPr txBox="1"/>
          <p:nvPr/>
        </p:nvSpPr>
        <p:spPr>
          <a:xfrm>
            <a:off x="1460950" y="409988"/>
            <a:ext cx="3961130"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Meeting Ratings</a:t>
            </a:r>
          </a:p>
        </p:txBody>
      </p:sp>
      <p:pic>
        <p:nvPicPr>
          <p:cNvPr id="8" name="Picture 7">
            <a:extLst>
              <a:ext uri="{FF2B5EF4-FFF2-40B4-BE49-F238E27FC236}">
                <a16:creationId xmlns:a16="http://schemas.microsoft.com/office/drawing/2014/main" id="{09661C28-6BD2-A7B5-51EC-306DFC65B7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7BD8EAEF-121B-CB88-1A2F-51A771EEB142}"/>
              </a:ext>
            </a:extLst>
          </p:cNvPr>
          <p:cNvSpPr/>
          <p:nvPr/>
        </p:nvSpPr>
        <p:spPr>
          <a:xfrm>
            <a:off x="582042" y="1466307"/>
            <a:ext cx="11027915" cy="440871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5" name="Rectangle 4">
            <a:extLst>
              <a:ext uri="{FF2B5EF4-FFF2-40B4-BE49-F238E27FC236}">
                <a16:creationId xmlns:a16="http://schemas.microsoft.com/office/drawing/2014/main" id="{F4900F59-673C-CED6-7069-4F4732BAC243}"/>
              </a:ext>
            </a:extLst>
          </p:cNvPr>
          <p:cNvSpPr/>
          <p:nvPr/>
        </p:nvSpPr>
        <p:spPr>
          <a:xfrm>
            <a:off x="1049933" y="1675960"/>
            <a:ext cx="9950027" cy="3970318"/>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It is a </a:t>
            </a:r>
            <a:r>
              <a:rPr lang="en-GB" sz="1400" b="1" dirty="0">
                <a:solidFill>
                  <a:srgbClr val="218747"/>
                </a:solidFill>
                <a:latin typeface="Helvetica" panose="020B0604020202020204" pitchFamily="34" charset="0"/>
                <a:cs typeface="Helvetica" panose="020B0604020202020204" pitchFamily="34" charset="0"/>
              </a:rPr>
              <a:t>requirement</a:t>
            </a:r>
            <a:r>
              <a:rPr lang="en-GB" sz="1400" dirty="0">
                <a:latin typeface="Helvetica" panose="020B0604020202020204" pitchFamily="34" charset="0"/>
                <a:cs typeface="Helvetica" panose="020B0604020202020204" pitchFamily="34" charset="0"/>
              </a:rPr>
              <a:t> of the Hosted Buyer programme to </a:t>
            </a:r>
            <a:r>
              <a:rPr lang="en-GB" sz="1400" b="1" u="sng" dirty="0">
                <a:solidFill>
                  <a:srgbClr val="218747"/>
                </a:solidFill>
                <a:latin typeface="Helvetica" panose="020B0604020202020204" pitchFamily="34" charset="0"/>
                <a:cs typeface="Helvetica" panose="020B0604020202020204" pitchFamily="34" charset="0"/>
              </a:rPr>
              <a:t>rate your meetings</a:t>
            </a:r>
            <a:r>
              <a:rPr lang="en-GB" sz="1400" b="1" u="sng" dirty="0">
                <a:solidFill>
                  <a:srgbClr val="82C836"/>
                </a:solidFill>
                <a:latin typeface="Helvetica" panose="020B0604020202020204" pitchFamily="34" charset="0"/>
                <a:cs typeface="Helvetica" panose="020B0604020202020204" pitchFamily="34" charset="0"/>
              </a:rPr>
              <a:t>.</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 ‘</a:t>
            </a:r>
            <a:r>
              <a:rPr lang="en-GB" sz="1400" b="1" dirty="0">
                <a:solidFill>
                  <a:srgbClr val="218747"/>
                </a:solidFill>
                <a:latin typeface="Helvetica" panose="020B0604020202020204" pitchFamily="34" charset="0"/>
                <a:cs typeface="Helvetica" panose="020B0604020202020204" pitchFamily="34" charset="0"/>
              </a:rPr>
              <a:t>Rate Meetings’ tab </a:t>
            </a:r>
            <a:r>
              <a:rPr lang="en-GB" sz="1400" dirty="0">
                <a:latin typeface="Helvetica" panose="020B0604020202020204" pitchFamily="34" charset="0"/>
                <a:cs typeface="Helvetica" panose="020B0604020202020204" pitchFamily="34" charset="0"/>
              </a:rPr>
              <a:t>will appear on the homepage at the start of the show</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Please rate the meeting accurately and honestly</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Your ratings and comments </a:t>
            </a:r>
            <a:r>
              <a:rPr lang="en-GB" sz="1400" b="1" dirty="0">
                <a:solidFill>
                  <a:srgbClr val="218747"/>
                </a:solidFill>
                <a:latin typeface="Helvetica" panose="020B0604020202020204" pitchFamily="34" charset="0"/>
                <a:cs typeface="Helvetica" panose="020B0604020202020204" pitchFamily="34" charset="0"/>
              </a:rPr>
              <a:t>will </a:t>
            </a:r>
            <a:r>
              <a:rPr lang="en-GB" sz="1400" b="1" u="sng" dirty="0">
                <a:solidFill>
                  <a:srgbClr val="218747"/>
                </a:solidFill>
                <a:latin typeface="Helvetica" panose="020B0604020202020204" pitchFamily="34" charset="0"/>
                <a:cs typeface="Helvetica" panose="020B0604020202020204" pitchFamily="34" charset="0"/>
              </a:rPr>
              <a:t>not</a:t>
            </a:r>
            <a:r>
              <a:rPr lang="en-GB" sz="1400" b="1" dirty="0">
                <a:solidFill>
                  <a:srgbClr val="218747"/>
                </a:solidFill>
                <a:latin typeface="Helvetica" panose="020B0604020202020204" pitchFamily="34" charset="0"/>
                <a:cs typeface="Helvetica" panose="020B0604020202020204" pitchFamily="34" charset="0"/>
              </a:rPr>
              <a:t> be shared or displayed publically </a:t>
            </a:r>
            <a:r>
              <a:rPr lang="en-GB" sz="1400" dirty="0">
                <a:latin typeface="Helvetica" panose="020B0604020202020204" pitchFamily="34" charset="0"/>
                <a:cs typeface="Helvetica" panose="020B0604020202020204" pitchFamily="34" charset="0"/>
              </a:rPr>
              <a:t>and will </a:t>
            </a:r>
            <a:r>
              <a:rPr lang="en-GB" sz="1400" b="1" u="sng" dirty="0">
                <a:solidFill>
                  <a:srgbClr val="218747"/>
                </a:solidFill>
                <a:latin typeface="Helvetica" panose="020B0604020202020204" pitchFamily="34" charset="0"/>
                <a:cs typeface="Helvetica" panose="020B0604020202020204" pitchFamily="34" charset="0"/>
              </a:rPr>
              <a:t>not</a:t>
            </a:r>
            <a:r>
              <a:rPr lang="en-GB" sz="1400" b="1" dirty="0">
                <a:solidFill>
                  <a:srgbClr val="218747"/>
                </a:solidFill>
                <a:latin typeface="Helvetica" panose="020B0604020202020204" pitchFamily="34" charset="0"/>
                <a:cs typeface="Helvetica" panose="020B0604020202020204" pitchFamily="34" charset="0"/>
              </a:rPr>
              <a:t> be seen by your meeting partner</a:t>
            </a:r>
            <a:endParaRPr lang="en-GB" sz="1400" dirty="0">
              <a:solidFill>
                <a:srgbClr val="218747"/>
              </a:solidFill>
              <a:latin typeface="Helvetica" panose="020B0604020202020204" pitchFamily="34" charset="0"/>
              <a:cs typeface="Helvetica" panose="020B0604020202020204" pitchFamily="34" charset="0"/>
            </a:endParaRP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Things to consider when rating the meeting: </a:t>
            </a:r>
            <a:r>
              <a:rPr lang="en-GB" sz="1400" i="1" dirty="0">
                <a:latin typeface="Helvetica" panose="020B0604020202020204" pitchFamily="34" charset="0"/>
                <a:cs typeface="Helvetica" panose="020B0604020202020204" pitchFamily="34" charset="0"/>
              </a:rPr>
              <a:t>Did the Exhibitor show up? / Did the meeting go well? </a:t>
            </a:r>
            <a:r>
              <a:rPr lang="en-GB" sz="1400" dirty="0">
                <a:latin typeface="Helvetica" panose="020B0604020202020204" pitchFamily="34" charset="0"/>
                <a:cs typeface="Helvetica" panose="020B0604020202020204" pitchFamily="34" charset="0"/>
              </a:rPr>
              <a:t>Let us know! </a:t>
            </a:r>
            <a:r>
              <a:rPr lang="en-GB" sz="1400" b="1" dirty="0">
                <a:solidFill>
                  <a:srgbClr val="218747"/>
                </a:solidFill>
                <a:latin typeface="Helvetica" panose="020B0604020202020204" pitchFamily="34" charset="0"/>
                <a:cs typeface="Helvetica" panose="020B0604020202020204" pitchFamily="34" charset="0"/>
              </a:rPr>
              <a:t>Your feedback counts!</a:t>
            </a:r>
            <a:endParaRPr lang="en-GB" sz="1400" dirty="0">
              <a:solidFill>
                <a:srgbClr val="218747"/>
              </a:solidFill>
              <a:latin typeface="Helvetica" panose="020B0604020202020204" pitchFamily="34" charset="0"/>
              <a:cs typeface="Helvetica" panose="020B0604020202020204" pitchFamily="34" charset="0"/>
            </a:endParaRP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Your </a:t>
            </a:r>
            <a:r>
              <a:rPr lang="en-GB" sz="1400" b="1" dirty="0">
                <a:solidFill>
                  <a:srgbClr val="218747"/>
                </a:solidFill>
                <a:latin typeface="Helvetica" panose="020B0604020202020204" pitchFamily="34" charset="0"/>
                <a:cs typeface="Helvetica" panose="020B0604020202020204" pitchFamily="34" charset="0"/>
              </a:rPr>
              <a:t>appointment ratings and feedback </a:t>
            </a:r>
            <a:r>
              <a:rPr lang="en-GB" sz="1400" dirty="0">
                <a:latin typeface="Helvetica" panose="020B0604020202020204" pitchFamily="34" charset="0"/>
                <a:cs typeface="Helvetica" panose="020B0604020202020204" pitchFamily="34" charset="0"/>
              </a:rPr>
              <a:t>helps us improve the Hosted Buyer Programme and meetings platform year on year</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Use the meeting ratings to rate your meetings only! You </a:t>
            </a:r>
            <a:r>
              <a:rPr lang="en-GB" sz="1400" b="1" dirty="0">
                <a:solidFill>
                  <a:srgbClr val="218747"/>
                </a:solidFill>
                <a:latin typeface="Helvetica" panose="020B0604020202020204" pitchFamily="34" charset="0"/>
                <a:cs typeface="Helvetica" panose="020B0604020202020204" pitchFamily="34" charset="0"/>
              </a:rPr>
              <a:t>will be sent a post-show survey </a:t>
            </a:r>
            <a:r>
              <a:rPr lang="en-GB" sz="1400" dirty="0">
                <a:latin typeface="Helvetica" panose="020B0604020202020204" pitchFamily="34" charset="0"/>
                <a:cs typeface="Helvetica" panose="020B0604020202020204" pitchFamily="34" charset="0"/>
              </a:rPr>
              <a:t>for you to complete if you have any comments, feedback, suggestions and/or recommendations that you would like to make about ATM 2026 after the close of the show</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Once you complete your rating and comment, they will disappear from view. You will not be able to make any amends after you submit them</a:t>
            </a:r>
          </a:p>
        </p:txBody>
      </p:sp>
      <p:pic>
        <p:nvPicPr>
          <p:cNvPr id="7" name="Graphic 6" descr="Rating 3 Star with solid fill">
            <a:extLst>
              <a:ext uri="{FF2B5EF4-FFF2-40B4-BE49-F238E27FC236}">
                <a16:creationId xmlns:a16="http://schemas.microsoft.com/office/drawing/2014/main" id="{867F761F-F12C-EBCF-49BE-F56BF5BDEA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5290" y="297322"/>
            <a:ext cx="914400" cy="914400"/>
          </a:xfrm>
          <a:prstGeom prst="rect">
            <a:avLst/>
          </a:prstGeom>
        </p:spPr>
      </p:pic>
    </p:spTree>
    <p:extLst>
      <p:ext uri="{BB962C8B-B14F-4D97-AF65-F5344CB8AC3E}">
        <p14:creationId xmlns:p14="http://schemas.microsoft.com/office/powerpoint/2010/main" val="90295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5EA12-781C-89BA-7BE5-1CC6675116A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311166-02CE-0567-196B-39B2E98C87B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2" name="TextBox 1">
            <a:extLst>
              <a:ext uri="{FF2B5EF4-FFF2-40B4-BE49-F238E27FC236}">
                <a16:creationId xmlns:a16="http://schemas.microsoft.com/office/drawing/2014/main" id="{88D87DDC-97F9-CA2C-54DD-78953E7820D3}"/>
              </a:ext>
            </a:extLst>
          </p:cNvPr>
          <p:cNvSpPr txBox="1"/>
          <p:nvPr/>
        </p:nvSpPr>
        <p:spPr>
          <a:xfrm>
            <a:off x="990752" y="2811011"/>
            <a:ext cx="10007293" cy="990015"/>
          </a:xfrm>
          <a:prstGeom prst="rect">
            <a:avLst/>
          </a:prstGeom>
          <a:noFill/>
        </p:spPr>
        <p:txBody>
          <a:bodyPr wrap="square" rtlCol="0">
            <a:spAutoFit/>
          </a:bodyPr>
          <a:lstStyle/>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Generating Leads</a:t>
            </a:r>
          </a:p>
        </p:txBody>
      </p:sp>
      <p:pic>
        <p:nvPicPr>
          <p:cNvPr id="5" name="Picture 4">
            <a:extLst>
              <a:ext uri="{FF2B5EF4-FFF2-40B4-BE49-F238E27FC236}">
                <a16:creationId xmlns:a16="http://schemas.microsoft.com/office/drawing/2014/main" id="{A91F33C6-8888-AE6F-024A-3833AACDE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4378" y="5405119"/>
            <a:ext cx="2966792" cy="1307515"/>
          </a:xfrm>
          <a:prstGeom prst="rect">
            <a:avLst/>
          </a:prstGeom>
        </p:spPr>
      </p:pic>
    </p:spTree>
    <p:extLst>
      <p:ext uri="{BB962C8B-B14F-4D97-AF65-F5344CB8AC3E}">
        <p14:creationId xmlns:p14="http://schemas.microsoft.com/office/powerpoint/2010/main" val="3991536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010EC-7EB4-B346-133E-DEBD5C4048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A95067-5558-5AE3-6FB7-A737579A446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23D8011D-5C30-2092-837A-A50F18A6A973}"/>
              </a:ext>
            </a:extLst>
          </p:cNvPr>
          <p:cNvSpPr txBox="1"/>
          <p:nvPr/>
        </p:nvSpPr>
        <p:spPr>
          <a:xfrm>
            <a:off x="582042" y="409988"/>
            <a:ext cx="7224648"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Share Business Card Feature</a:t>
            </a:r>
          </a:p>
        </p:txBody>
      </p:sp>
      <p:pic>
        <p:nvPicPr>
          <p:cNvPr id="8" name="Picture 7">
            <a:extLst>
              <a:ext uri="{FF2B5EF4-FFF2-40B4-BE49-F238E27FC236}">
                <a16:creationId xmlns:a16="http://schemas.microsoft.com/office/drawing/2014/main" id="{F749507B-EB80-D2F6-BB04-C0947D6B0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3AB2FF9A-14E4-7CD4-8F60-6E7FC179AD5F}"/>
              </a:ext>
            </a:extLst>
          </p:cNvPr>
          <p:cNvSpPr/>
          <p:nvPr/>
        </p:nvSpPr>
        <p:spPr>
          <a:xfrm>
            <a:off x="582042" y="1466307"/>
            <a:ext cx="11027915" cy="440871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pic>
        <p:nvPicPr>
          <p:cNvPr id="2" name="Picture 1" descr="A screenshot of a website&#10;&#10;AI-generated content may be incorrect.">
            <a:extLst>
              <a:ext uri="{FF2B5EF4-FFF2-40B4-BE49-F238E27FC236}">
                <a16:creationId xmlns:a16="http://schemas.microsoft.com/office/drawing/2014/main" id="{109FF8A3-D49F-B4BE-D83A-06074E1F7C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2695" y="3920244"/>
            <a:ext cx="4726609" cy="1868360"/>
          </a:xfrm>
          <a:prstGeom prst="rect">
            <a:avLst/>
          </a:prstGeom>
        </p:spPr>
      </p:pic>
      <p:sp>
        <p:nvSpPr>
          <p:cNvPr id="6" name="Rounded Rectangle 8">
            <a:extLst>
              <a:ext uri="{FF2B5EF4-FFF2-40B4-BE49-F238E27FC236}">
                <a16:creationId xmlns:a16="http://schemas.microsoft.com/office/drawing/2014/main" id="{D38F5AC5-6738-CAFE-10E5-8F0562521E79}"/>
              </a:ext>
            </a:extLst>
          </p:cNvPr>
          <p:cNvSpPr/>
          <p:nvPr/>
        </p:nvSpPr>
        <p:spPr>
          <a:xfrm>
            <a:off x="5980785" y="4882718"/>
            <a:ext cx="1090738" cy="18409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C4ACB00-E032-2718-8942-D6C8449FB3FD}"/>
              </a:ext>
            </a:extLst>
          </p:cNvPr>
          <p:cNvSpPr/>
          <p:nvPr/>
        </p:nvSpPr>
        <p:spPr>
          <a:xfrm>
            <a:off x="1088338" y="1877668"/>
            <a:ext cx="10341662" cy="1631216"/>
          </a:xfrm>
          <a:prstGeom prst="rect">
            <a:avLst/>
          </a:prstGeom>
        </p:spPr>
        <p:txBody>
          <a:bodyPr wrap="square">
            <a:spAutoFit/>
          </a:bodyPr>
          <a:lstStyle/>
          <a:p>
            <a:pPr>
              <a:spcBef>
                <a:spcPts val="600"/>
              </a:spcBef>
              <a:spcAft>
                <a:spcPts val="600"/>
              </a:spcAft>
            </a:pPr>
            <a:r>
              <a:rPr lang="en-GB" sz="1400" dirty="0">
                <a:latin typeface="Helvetica" panose="020B0604020202020204" pitchFamily="34" charset="0"/>
                <a:cs typeface="Helvetica" panose="020B0604020202020204" pitchFamily="34" charset="0"/>
              </a:rPr>
              <a:t>If you are unable to meet a supplier, you can always </a:t>
            </a:r>
            <a:r>
              <a:rPr lang="en-GB" sz="1400" b="1" dirty="0">
                <a:solidFill>
                  <a:srgbClr val="218747"/>
                </a:solidFill>
                <a:latin typeface="Helvetica" panose="020B0604020202020204" pitchFamily="34" charset="0"/>
                <a:cs typeface="Helvetica" panose="020B0604020202020204" pitchFamily="34" charset="0"/>
              </a:rPr>
              <a:t>share your business card </a:t>
            </a:r>
            <a:r>
              <a:rPr lang="en-GB" sz="1400" dirty="0">
                <a:latin typeface="Helvetica" panose="020B0604020202020204" pitchFamily="34" charset="0"/>
                <a:cs typeface="Helvetica" panose="020B0604020202020204" pitchFamily="34" charset="0"/>
              </a:rPr>
              <a:t>with them</a:t>
            </a:r>
          </a:p>
          <a:p>
            <a:pPr marL="800100" lvl="1" indent="-342900">
              <a:spcBef>
                <a:spcPts val="600"/>
              </a:spcBef>
              <a:spcAft>
                <a:spcPts val="600"/>
              </a:spcAft>
              <a:buAutoNum type="arabicPeriod"/>
            </a:pPr>
            <a:r>
              <a:rPr lang="en-GB" sz="1400" dirty="0">
                <a:latin typeface="Helvetica" panose="020B0604020202020204" pitchFamily="34" charset="0"/>
                <a:cs typeface="Helvetica" panose="020B0604020202020204" pitchFamily="34" charset="0"/>
              </a:rPr>
              <a:t>View the </a:t>
            </a:r>
            <a:r>
              <a:rPr lang="en-GB" sz="1400" b="1" dirty="0">
                <a:solidFill>
                  <a:srgbClr val="1F7F44"/>
                </a:solidFill>
                <a:latin typeface="Helvetica" panose="020B0604020202020204" pitchFamily="34" charset="0"/>
                <a:cs typeface="Helvetica" panose="020B0604020202020204" pitchFamily="34" charset="0"/>
              </a:rPr>
              <a:t>‘company profile’ </a:t>
            </a:r>
            <a:r>
              <a:rPr lang="en-GB" sz="1400" dirty="0">
                <a:latin typeface="Helvetica" panose="020B0604020202020204" pitchFamily="34" charset="0"/>
                <a:cs typeface="Helvetica" panose="020B0604020202020204" pitchFamily="34" charset="0"/>
              </a:rPr>
              <a:t>of the Exhibitor you would like to leave your contact details with</a:t>
            </a:r>
          </a:p>
          <a:p>
            <a:pPr marL="800100" lvl="1" indent="-342900">
              <a:spcBef>
                <a:spcPts val="600"/>
              </a:spcBef>
              <a:spcAft>
                <a:spcPts val="600"/>
              </a:spcAft>
              <a:buAutoNum type="arabicPeriod"/>
            </a:pPr>
            <a:r>
              <a:rPr lang="en-GB" sz="1400" dirty="0">
                <a:latin typeface="Helvetica" panose="020B0604020202020204" pitchFamily="34" charset="0"/>
                <a:cs typeface="Helvetica" panose="020B0604020202020204" pitchFamily="34" charset="0"/>
              </a:rPr>
              <a:t>Click on the </a:t>
            </a:r>
            <a:r>
              <a:rPr lang="en-GB" sz="1400" b="1" dirty="0">
                <a:solidFill>
                  <a:srgbClr val="218747"/>
                </a:solidFill>
                <a:latin typeface="Helvetica" panose="020B0604020202020204" pitchFamily="34" charset="0"/>
                <a:cs typeface="Helvetica" panose="020B0604020202020204" pitchFamily="34" charset="0"/>
              </a:rPr>
              <a:t>‘Share Business Card’ </a:t>
            </a:r>
            <a:r>
              <a:rPr lang="en-GB" sz="1400" dirty="0">
                <a:latin typeface="Helvetica" panose="020B0604020202020204" pitchFamily="34" charset="0"/>
                <a:cs typeface="Helvetica" panose="020B0604020202020204" pitchFamily="34" charset="0"/>
              </a:rPr>
              <a:t>button</a:t>
            </a:r>
          </a:p>
          <a:p>
            <a:pPr marL="800100" lvl="1" indent="-342900">
              <a:spcBef>
                <a:spcPts val="600"/>
              </a:spcBef>
              <a:spcAft>
                <a:spcPts val="600"/>
              </a:spcAft>
              <a:buFontTx/>
              <a:buAutoNum type="arabicPeriod"/>
            </a:pPr>
            <a:r>
              <a:rPr lang="en-GB" sz="1400" dirty="0">
                <a:latin typeface="Helvetica" panose="020B0604020202020204" pitchFamily="34" charset="0"/>
                <a:cs typeface="Helvetica" panose="020B0604020202020204" pitchFamily="34" charset="0"/>
              </a:rPr>
              <a:t>Maximise your use of the platform and use this as a great way to get in front of even more Exhibitors, especially those you are unable to arrange a meeting with</a:t>
            </a:r>
          </a:p>
        </p:txBody>
      </p:sp>
    </p:spTree>
    <p:extLst>
      <p:ext uri="{BB962C8B-B14F-4D97-AF65-F5344CB8AC3E}">
        <p14:creationId xmlns:p14="http://schemas.microsoft.com/office/powerpoint/2010/main" val="2515045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D27D4-85AA-117D-AB45-851AD2CEDF7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3AB526E-B00D-70D0-A476-2B981B69AFF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61DE239E-28E1-E42D-6F4A-D95BDFDF6794}"/>
              </a:ext>
            </a:extLst>
          </p:cNvPr>
          <p:cNvSpPr txBox="1"/>
          <p:nvPr/>
        </p:nvSpPr>
        <p:spPr>
          <a:xfrm>
            <a:off x="582042" y="409988"/>
            <a:ext cx="7224648"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Downloading Business Leads</a:t>
            </a:r>
          </a:p>
        </p:txBody>
      </p:sp>
      <p:pic>
        <p:nvPicPr>
          <p:cNvPr id="8" name="Picture 7">
            <a:extLst>
              <a:ext uri="{FF2B5EF4-FFF2-40B4-BE49-F238E27FC236}">
                <a16:creationId xmlns:a16="http://schemas.microsoft.com/office/drawing/2014/main" id="{F34DF3B7-10D5-935B-3C69-FA8ACD414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916A1330-0B68-5C16-3A91-BBC38955112E}"/>
              </a:ext>
            </a:extLst>
          </p:cNvPr>
          <p:cNvSpPr/>
          <p:nvPr/>
        </p:nvSpPr>
        <p:spPr>
          <a:xfrm>
            <a:off x="582042" y="1466307"/>
            <a:ext cx="11027915" cy="51402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5" name="Rectangle 4">
            <a:extLst>
              <a:ext uri="{FF2B5EF4-FFF2-40B4-BE49-F238E27FC236}">
                <a16:creationId xmlns:a16="http://schemas.microsoft.com/office/drawing/2014/main" id="{13964FFF-880E-DD2F-9FB1-40635C1EA75D}"/>
              </a:ext>
            </a:extLst>
          </p:cNvPr>
          <p:cNvSpPr/>
          <p:nvPr/>
        </p:nvSpPr>
        <p:spPr>
          <a:xfrm>
            <a:off x="884711" y="1909537"/>
            <a:ext cx="10223891" cy="3323987"/>
          </a:xfrm>
          <a:prstGeom prst="rect">
            <a:avLst/>
          </a:prstGeom>
        </p:spPr>
        <p:txBody>
          <a:bodyPr wrap="square">
            <a:spAutoFit/>
          </a:bodyPr>
          <a:lstStyle/>
          <a:p>
            <a:pPr marL="342900" indent="-342900">
              <a:spcBef>
                <a:spcPts val="600"/>
              </a:spcBef>
              <a:spcAft>
                <a:spcPts val="600"/>
              </a:spcAft>
              <a:buFont typeface="+mj-lt"/>
              <a:buAutoNum type="arabicPeriod"/>
            </a:pPr>
            <a:r>
              <a:rPr lang="en-GB" sz="1400" b="1" dirty="0">
                <a:latin typeface="Helvetica" panose="020B0604020202020204" pitchFamily="34" charset="0"/>
                <a:cs typeface="Helvetica" panose="020B0604020202020204" pitchFamily="34" charset="0"/>
              </a:rPr>
              <a:t>Your Final Diary</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Download your Diary at the end of show to view a </a:t>
            </a:r>
            <a:r>
              <a:rPr lang="en-GB" sz="1400" b="1" dirty="0">
                <a:solidFill>
                  <a:srgbClr val="218747"/>
                </a:solidFill>
                <a:latin typeface="Helvetica" panose="020B0604020202020204" pitchFamily="34" charset="0"/>
                <a:cs typeface="Helvetica" panose="020B0604020202020204" pitchFamily="34" charset="0"/>
              </a:rPr>
              <a:t>summary</a:t>
            </a:r>
            <a:r>
              <a:rPr lang="en-GB" sz="1400" dirty="0">
                <a:latin typeface="Helvetica" panose="020B0604020202020204" pitchFamily="34" charset="0"/>
                <a:cs typeface="Helvetica" panose="020B0604020202020204" pitchFamily="34" charset="0"/>
              </a:rPr>
              <a:t> of your pre-scheduled meetings and email contacts</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Your diary will become available to download about a week before the show opens</a:t>
            </a:r>
          </a:p>
          <a:p>
            <a:pPr lvl="1">
              <a:spcBef>
                <a:spcPts val="600"/>
              </a:spcBef>
              <a:spcAft>
                <a:spcPts val="600"/>
              </a:spcAft>
            </a:pPr>
            <a:endParaRPr lang="en-GB" sz="1400" dirty="0">
              <a:latin typeface="Helvetica" panose="020B0604020202020204" pitchFamily="34" charset="0"/>
              <a:cs typeface="Helvetica" panose="020B0604020202020204" pitchFamily="34" charset="0"/>
            </a:endParaRPr>
          </a:p>
          <a:p>
            <a:pPr marL="342900" indent="-342900">
              <a:spcBef>
                <a:spcPts val="600"/>
              </a:spcBef>
              <a:spcAft>
                <a:spcPts val="600"/>
              </a:spcAft>
              <a:buFont typeface="+mj-lt"/>
              <a:buAutoNum type="arabicPeriod"/>
            </a:pPr>
            <a:r>
              <a:rPr lang="en-GB" sz="1400" b="1" dirty="0">
                <a:latin typeface="Helvetica" panose="020B0604020202020204" pitchFamily="34" charset="0"/>
                <a:cs typeface="Helvetica" panose="020B0604020202020204" pitchFamily="34" charset="0"/>
              </a:rPr>
              <a:t>From Your Business Card Leads</a:t>
            </a:r>
          </a:p>
          <a:p>
            <a:pPr marL="800100" lvl="1"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Download business card leads from your </a:t>
            </a:r>
            <a:r>
              <a:rPr lang="en-GB" sz="1400" b="1" dirty="0">
                <a:solidFill>
                  <a:srgbClr val="218747"/>
                </a:solidFill>
                <a:latin typeface="Helvetica" panose="020B0604020202020204" pitchFamily="34" charset="0"/>
                <a:cs typeface="Helvetica" panose="020B0604020202020204" pitchFamily="34" charset="0"/>
              </a:rPr>
              <a:t>‘Leads’ </a:t>
            </a:r>
            <a:r>
              <a:rPr lang="en-GB" sz="1400" dirty="0">
                <a:latin typeface="Helvetica" panose="020B0604020202020204" pitchFamily="34" charset="0"/>
                <a:cs typeface="Helvetica" panose="020B0604020202020204" pitchFamily="34" charset="0"/>
              </a:rPr>
              <a:t>section on the Dashboard. This is where Exhibitors will drop their business cards with you</a:t>
            </a:r>
          </a:p>
          <a:p>
            <a:pPr marL="800100" lvl="1" indent="-34290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Your business card ‘Leads’ section will only be available once the show opens and will remain open for about a week post show</a:t>
            </a:r>
          </a:p>
          <a:p>
            <a:pPr lvl="1">
              <a:spcBef>
                <a:spcPts val="600"/>
              </a:spcBef>
              <a:spcAft>
                <a:spcPts val="600"/>
              </a:spcAft>
            </a:pPr>
            <a:endParaRPr lang="en-GB" sz="1400" dirty="0">
              <a:latin typeface="Helvetica" panose="020B0604020202020204" pitchFamily="34" charset="0"/>
              <a:cs typeface="Helvetica" panose="020B0604020202020204" pitchFamily="34" charset="0"/>
            </a:endParaRPr>
          </a:p>
        </p:txBody>
      </p:sp>
      <p:pic>
        <p:nvPicPr>
          <p:cNvPr id="7" name="Picture 6" descr="Graphical user interface&#10;&#10;Description automatically generated with low confidence">
            <a:extLst>
              <a:ext uri="{FF2B5EF4-FFF2-40B4-BE49-F238E27FC236}">
                <a16:creationId xmlns:a16="http://schemas.microsoft.com/office/drawing/2014/main" id="{1A63DC5B-B659-41AF-1E81-071DA095C1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34926">
            <a:off x="7381052" y="1011053"/>
            <a:ext cx="1522049" cy="976991"/>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F912759D-C4AD-6862-F5F1-99786A656175}"/>
              </a:ext>
            </a:extLst>
          </p:cNvPr>
          <p:cNvPicPr>
            <a:picLocks noChangeAspect="1"/>
          </p:cNvPicPr>
          <p:nvPr/>
        </p:nvPicPr>
        <p:blipFill>
          <a:blip r:embed="rId6"/>
          <a:stretch>
            <a:fillRect/>
          </a:stretch>
        </p:blipFill>
        <p:spPr>
          <a:xfrm>
            <a:off x="3219842" y="4794589"/>
            <a:ext cx="6411875" cy="1512270"/>
          </a:xfrm>
          <a:prstGeom prst="rect">
            <a:avLst/>
          </a:prstGeom>
        </p:spPr>
      </p:pic>
      <p:sp>
        <p:nvSpPr>
          <p:cNvPr id="12" name="Rounded Rectangle 8">
            <a:extLst>
              <a:ext uri="{FF2B5EF4-FFF2-40B4-BE49-F238E27FC236}">
                <a16:creationId xmlns:a16="http://schemas.microsoft.com/office/drawing/2014/main" id="{6D623602-8D03-9A0F-E1BE-4DF702A5910E}"/>
              </a:ext>
            </a:extLst>
          </p:cNvPr>
          <p:cNvSpPr/>
          <p:nvPr/>
        </p:nvSpPr>
        <p:spPr>
          <a:xfrm>
            <a:off x="5927764" y="5695398"/>
            <a:ext cx="803684" cy="33620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3EBC0F9-03C5-6999-A60C-CBF0C9362568}"/>
              </a:ext>
            </a:extLst>
          </p:cNvPr>
          <p:cNvSpPr/>
          <p:nvPr/>
        </p:nvSpPr>
        <p:spPr>
          <a:xfrm>
            <a:off x="3227198" y="4794589"/>
            <a:ext cx="6404519" cy="4389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34142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B45AF-3ACC-0932-1631-AEDF9716EA3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37FA42C-F532-9DFA-B62F-0BD397AEEB8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2" name="TextBox 1">
            <a:extLst>
              <a:ext uri="{FF2B5EF4-FFF2-40B4-BE49-F238E27FC236}">
                <a16:creationId xmlns:a16="http://schemas.microsoft.com/office/drawing/2014/main" id="{27A73E47-4BEA-125E-CA06-A22EDCE73BAB}"/>
              </a:ext>
            </a:extLst>
          </p:cNvPr>
          <p:cNvSpPr txBox="1"/>
          <p:nvPr/>
        </p:nvSpPr>
        <p:spPr>
          <a:xfrm>
            <a:off x="2167965" y="2485152"/>
            <a:ext cx="7856068" cy="1887696"/>
          </a:xfrm>
          <a:prstGeom prst="rect">
            <a:avLst/>
          </a:prstGeom>
          <a:noFill/>
        </p:spPr>
        <p:txBody>
          <a:bodyPr wrap="square" rtlCol="0">
            <a:spAutoFit/>
          </a:bodyPr>
          <a:lstStyle/>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Top Tips and Technical Support</a:t>
            </a:r>
          </a:p>
        </p:txBody>
      </p:sp>
      <p:pic>
        <p:nvPicPr>
          <p:cNvPr id="5" name="Picture 4">
            <a:extLst>
              <a:ext uri="{FF2B5EF4-FFF2-40B4-BE49-F238E27FC236}">
                <a16:creationId xmlns:a16="http://schemas.microsoft.com/office/drawing/2014/main" id="{6F399EDB-F1CE-393F-28D4-0081F1648C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4378" y="5405119"/>
            <a:ext cx="2966792" cy="1307515"/>
          </a:xfrm>
          <a:prstGeom prst="rect">
            <a:avLst/>
          </a:prstGeom>
        </p:spPr>
      </p:pic>
    </p:spTree>
    <p:extLst>
      <p:ext uri="{BB962C8B-B14F-4D97-AF65-F5344CB8AC3E}">
        <p14:creationId xmlns:p14="http://schemas.microsoft.com/office/powerpoint/2010/main" val="3930870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F517D-8358-61D6-85B7-CC6A9DB3355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D36B51E-C308-0A69-7132-1A20C2A3F48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B34A3D3B-B6AF-B9A1-6133-A3E6DE23ACFA}"/>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Platform Login &amp; Setup</a:t>
            </a:r>
          </a:p>
        </p:txBody>
      </p:sp>
      <p:pic>
        <p:nvPicPr>
          <p:cNvPr id="8" name="Picture 7">
            <a:extLst>
              <a:ext uri="{FF2B5EF4-FFF2-40B4-BE49-F238E27FC236}">
                <a16:creationId xmlns:a16="http://schemas.microsoft.com/office/drawing/2014/main" id="{618CC697-3BBA-7294-8679-983B6F81C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5793AF06-DFDC-1860-B933-80DD246486DB}"/>
              </a:ext>
            </a:extLst>
          </p:cNvPr>
          <p:cNvSpPr/>
          <p:nvPr/>
        </p:nvSpPr>
        <p:spPr>
          <a:xfrm>
            <a:off x="416559" y="1664919"/>
            <a:ext cx="11270943" cy="456316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2" name="Rectangle 1">
            <a:extLst>
              <a:ext uri="{FF2B5EF4-FFF2-40B4-BE49-F238E27FC236}">
                <a16:creationId xmlns:a16="http://schemas.microsoft.com/office/drawing/2014/main" id="{50CA2F5C-DD2A-00A1-BD3A-5EA20D4CBF36}"/>
              </a:ext>
            </a:extLst>
          </p:cNvPr>
          <p:cNvSpPr/>
          <p:nvPr/>
        </p:nvSpPr>
        <p:spPr>
          <a:xfrm>
            <a:off x="667887" y="1977644"/>
            <a:ext cx="10768286" cy="892552"/>
          </a:xfrm>
          <a:prstGeom prst="rect">
            <a:avLst/>
          </a:prstGeom>
        </p:spPr>
        <p:txBody>
          <a:bodyPr wrap="square">
            <a:spAutoFit/>
          </a:bodyPr>
          <a:lstStyle/>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When you first login, the first thing is to complete your buyer and company profile in full and with as much information as you can</a:t>
            </a:r>
          </a:p>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Complete profiles receive much </a:t>
            </a:r>
            <a:r>
              <a:rPr lang="en-GB" sz="1400" b="1" dirty="0">
                <a:solidFill>
                  <a:srgbClr val="1F7F44"/>
                </a:solidFill>
                <a:latin typeface="Helvetica" panose="020B0604020202020204" pitchFamily="34" charset="0"/>
                <a:cs typeface="Helvetica" panose="020B0604020202020204" pitchFamily="34" charset="0"/>
              </a:rPr>
              <a:t>better visibility </a:t>
            </a:r>
            <a:r>
              <a:rPr lang="en-GB" sz="1400" dirty="0">
                <a:latin typeface="Helvetica" panose="020B0604020202020204" pitchFamily="34" charset="0"/>
                <a:cs typeface="Helvetica" panose="020B0604020202020204" pitchFamily="34" charset="0"/>
              </a:rPr>
              <a:t>in the platform and is a requirement of the Hosted Buyer programme</a:t>
            </a:r>
          </a:p>
          <a:p>
            <a:pPr marL="285750" indent="-285750">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Follow all the task card prompts until each task has been </a:t>
            </a:r>
            <a:r>
              <a:rPr lang="en-GB" sz="1400" b="1" dirty="0">
                <a:solidFill>
                  <a:srgbClr val="1F7F44"/>
                </a:solidFill>
                <a:latin typeface="Helvetica" panose="020B0604020202020204" pitchFamily="34" charset="0"/>
                <a:cs typeface="Helvetica" panose="020B0604020202020204" pitchFamily="34" charset="0"/>
              </a:rPr>
              <a:t>completed</a:t>
            </a:r>
            <a:endParaRPr lang="en-GB" sz="1400" dirty="0">
              <a:latin typeface="Helvetica" panose="020B0604020202020204" pitchFamily="34" charset="0"/>
              <a:cs typeface="Helvetica" panose="020B0604020202020204" pitchFamily="34" charset="0"/>
            </a:endParaRPr>
          </a:p>
        </p:txBody>
      </p:sp>
      <p:pic>
        <p:nvPicPr>
          <p:cNvPr id="5" name="Picture 4" descr="A screenshot of a video conference&#10;&#10;AI-generated content may be incorrect.">
            <a:extLst>
              <a:ext uri="{FF2B5EF4-FFF2-40B4-BE49-F238E27FC236}">
                <a16:creationId xmlns:a16="http://schemas.microsoft.com/office/drawing/2014/main" id="{EB86F76C-C6B2-9E48-4489-DC75982D84E4}"/>
              </a:ext>
            </a:extLst>
          </p:cNvPr>
          <p:cNvPicPr>
            <a:picLocks noChangeAspect="1"/>
          </p:cNvPicPr>
          <p:nvPr/>
        </p:nvPicPr>
        <p:blipFill>
          <a:blip r:embed="rId5">
            <a:extLst>
              <a:ext uri="{28A0092B-C50C-407E-A947-70E740481C1C}">
                <a14:useLocalDpi xmlns:a14="http://schemas.microsoft.com/office/drawing/2010/main" val="0"/>
              </a:ext>
            </a:extLst>
          </a:blip>
          <a:srcRect b="7649"/>
          <a:stretch>
            <a:fillRect/>
          </a:stretch>
        </p:blipFill>
        <p:spPr>
          <a:xfrm>
            <a:off x="2133866" y="3135461"/>
            <a:ext cx="7365734" cy="2799308"/>
          </a:xfrm>
          <a:prstGeom prst="rect">
            <a:avLst/>
          </a:prstGeom>
        </p:spPr>
      </p:pic>
      <p:sp>
        <p:nvSpPr>
          <p:cNvPr id="6" name="Rectangle 5">
            <a:extLst>
              <a:ext uri="{FF2B5EF4-FFF2-40B4-BE49-F238E27FC236}">
                <a16:creationId xmlns:a16="http://schemas.microsoft.com/office/drawing/2014/main" id="{1B8FE49C-9F36-ECC9-214A-013776F680C0}"/>
              </a:ext>
            </a:extLst>
          </p:cNvPr>
          <p:cNvSpPr/>
          <p:nvPr/>
        </p:nvSpPr>
        <p:spPr>
          <a:xfrm>
            <a:off x="2234989" y="3519780"/>
            <a:ext cx="7183331" cy="7474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98788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68D38-5AC7-5DB7-97DE-9CCBBB0931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6B34938-9A1D-2022-CA9E-A460E535B24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2"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BF403781-4F4F-B54C-DC3E-66D9E45A3610}"/>
              </a:ext>
            </a:extLst>
          </p:cNvPr>
          <p:cNvSpPr txBox="1"/>
          <p:nvPr/>
        </p:nvSpPr>
        <p:spPr>
          <a:xfrm>
            <a:off x="582042" y="409988"/>
            <a:ext cx="7224648"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Meetings Platform Top Tips</a:t>
            </a:r>
          </a:p>
        </p:txBody>
      </p:sp>
      <p:pic>
        <p:nvPicPr>
          <p:cNvPr id="8" name="Picture 7">
            <a:extLst>
              <a:ext uri="{FF2B5EF4-FFF2-40B4-BE49-F238E27FC236}">
                <a16:creationId xmlns:a16="http://schemas.microsoft.com/office/drawing/2014/main" id="{7A8CB0C2-B423-359D-58C4-3999EC2AB7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694420DA-771A-E930-DEB6-6D57B1C5B0B4}"/>
              </a:ext>
            </a:extLst>
          </p:cNvPr>
          <p:cNvSpPr/>
          <p:nvPr/>
        </p:nvSpPr>
        <p:spPr>
          <a:xfrm>
            <a:off x="582042" y="1466307"/>
            <a:ext cx="11027915" cy="440871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sp>
        <p:nvSpPr>
          <p:cNvPr id="5" name="TextBox 4">
            <a:extLst>
              <a:ext uri="{FF2B5EF4-FFF2-40B4-BE49-F238E27FC236}">
                <a16:creationId xmlns:a16="http://schemas.microsoft.com/office/drawing/2014/main" id="{B3C3343A-1C97-7539-8B92-1190EB40380C}"/>
              </a:ext>
            </a:extLst>
          </p:cNvPr>
          <p:cNvSpPr txBox="1"/>
          <p:nvPr/>
        </p:nvSpPr>
        <p:spPr>
          <a:xfrm>
            <a:off x="993967" y="1639337"/>
            <a:ext cx="10204063" cy="4062651"/>
          </a:xfrm>
          <a:prstGeom prst="rect">
            <a:avLst/>
          </a:prstGeom>
          <a:noFill/>
        </p:spPr>
        <p:txBody>
          <a:bodyPr wrap="square" rtlCol="0">
            <a:spAutoFit/>
          </a:bodyPr>
          <a:lstStyle/>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Complete your profile and company profile the homepage</a:t>
            </a:r>
          </a:p>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Make sure you </a:t>
            </a:r>
            <a:r>
              <a:rPr lang="en-GB" sz="1400" b="1" dirty="0">
                <a:solidFill>
                  <a:srgbClr val="218747"/>
                </a:solidFill>
                <a:latin typeface="Helvetica" panose="020B0604020202020204" pitchFamily="34" charset="0"/>
                <a:cs typeface="Helvetica" panose="020B0604020202020204" pitchFamily="34" charset="0"/>
              </a:rPr>
              <a:t>check your appointment diary and platform inbox regularly</a:t>
            </a:r>
            <a:r>
              <a:rPr lang="en-GB" sz="1400" dirty="0">
                <a:solidFill>
                  <a:srgbClr val="218747"/>
                </a:solidFill>
                <a:latin typeface="Helvetica" panose="020B0604020202020204" pitchFamily="34" charset="0"/>
                <a:cs typeface="Helvetica" panose="020B0604020202020204" pitchFamily="34" charset="0"/>
              </a:rPr>
              <a:t>! </a:t>
            </a:r>
          </a:p>
          <a:p>
            <a:pPr marL="285750" lvl="0" indent="-285750">
              <a:spcBef>
                <a:spcPts val="600"/>
              </a:spcBef>
              <a:spcAft>
                <a:spcPts val="600"/>
              </a:spcAft>
              <a:buFont typeface="Wingdings" panose="05000000000000000000" pitchFamily="2" charset="2"/>
              <a:buChar char="ü"/>
            </a:pPr>
            <a:r>
              <a:rPr lang="en-GB" sz="1400" b="1" dirty="0">
                <a:solidFill>
                  <a:srgbClr val="218747"/>
                </a:solidFill>
                <a:latin typeface="Helvetica" panose="020B0604020202020204" pitchFamily="34" charset="0"/>
                <a:cs typeface="Helvetica" panose="020B0604020202020204" pitchFamily="34" charset="0"/>
              </a:rPr>
              <a:t>Pre-schedule</a:t>
            </a:r>
            <a:r>
              <a:rPr lang="en-GB" sz="1400" dirty="0">
                <a:latin typeface="Helvetica" panose="020B0604020202020204" pitchFamily="34" charset="0"/>
                <a:cs typeface="Helvetica" panose="020B0604020202020204" pitchFamily="34" charset="0"/>
              </a:rPr>
              <a:t> as many meetings before the event starts so you don’t miss out on potential business opportunities</a:t>
            </a:r>
          </a:p>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Ensure you have met the Hosted Buyer minimum appointment requirement of 10 pre-scheduled meetings per day. Meetings scheduled outside the platform will </a:t>
            </a:r>
            <a:r>
              <a:rPr lang="en-GB" sz="1400" b="1" u="sng" dirty="0">
                <a:solidFill>
                  <a:srgbClr val="218747"/>
                </a:solidFill>
                <a:latin typeface="Helvetica" panose="020B0604020202020204" pitchFamily="34" charset="0"/>
                <a:cs typeface="Helvetica" panose="020B0604020202020204" pitchFamily="34" charset="0"/>
              </a:rPr>
              <a:t>not</a:t>
            </a:r>
            <a:r>
              <a:rPr lang="en-GB" sz="1400" dirty="0">
                <a:latin typeface="Helvetica" panose="020B0604020202020204" pitchFamily="34" charset="0"/>
                <a:cs typeface="Helvetica" panose="020B0604020202020204" pitchFamily="34" charset="0"/>
              </a:rPr>
              <a:t> be counted!</a:t>
            </a:r>
          </a:p>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Our Exhibitor list will continuously grow as we move towards the show. </a:t>
            </a:r>
            <a:r>
              <a:rPr lang="en-GB" sz="1400" b="1" dirty="0">
                <a:solidFill>
                  <a:srgbClr val="218747"/>
                </a:solidFill>
                <a:latin typeface="Helvetica" panose="020B0604020202020204" pitchFamily="34" charset="0"/>
                <a:cs typeface="Helvetica" panose="020B0604020202020204" pitchFamily="34" charset="0"/>
              </a:rPr>
              <a:t>Check back in regularly for new suppliers</a:t>
            </a:r>
            <a:endParaRPr lang="en-GB" sz="1400" dirty="0">
              <a:solidFill>
                <a:srgbClr val="218747"/>
              </a:solidFill>
              <a:latin typeface="Helvetica" panose="020B0604020202020204" pitchFamily="34" charset="0"/>
              <a:cs typeface="Helvetica" panose="020B0604020202020204" pitchFamily="34" charset="0"/>
            </a:endParaRPr>
          </a:p>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Attend </a:t>
            </a:r>
            <a:r>
              <a:rPr lang="en-GB" sz="1400" b="1" dirty="0">
                <a:solidFill>
                  <a:srgbClr val="218747"/>
                </a:solidFill>
                <a:latin typeface="Helvetica" panose="020B0604020202020204" pitchFamily="34" charset="0"/>
                <a:cs typeface="Helvetica" panose="020B0604020202020204" pitchFamily="34" charset="0"/>
              </a:rPr>
              <a:t>ALL</a:t>
            </a:r>
            <a:r>
              <a:rPr lang="en-GB" sz="1400" dirty="0">
                <a:latin typeface="Helvetica" panose="020B0604020202020204" pitchFamily="34" charset="0"/>
                <a:cs typeface="Helvetica" panose="020B0604020202020204" pitchFamily="34" charset="0"/>
              </a:rPr>
              <a:t> of your pre-scheduled meetings so that Exhibitors do not rate you as a ‘no show’ which could incur a charge, affect your overall rating as a Hosted Buyer and future applications</a:t>
            </a:r>
          </a:p>
          <a:p>
            <a:pPr marL="285750" lvl="0" indent="-285750">
              <a:spcBef>
                <a:spcPts val="600"/>
              </a:spcBef>
              <a:spcAft>
                <a:spcPts val="600"/>
              </a:spcAft>
              <a:buFont typeface="Wingdings" panose="05000000000000000000" pitchFamily="2" charset="2"/>
              <a:buChar char="ü"/>
            </a:pPr>
            <a:r>
              <a:rPr lang="en-GB" sz="1400" b="1" dirty="0">
                <a:solidFill>
                  <a:srgbClr val="218747"/>
                </a:solidFill>
                <a:latin typeface="Helvetica" panose="020B0604020202020204" pitchFamily="34" charset="0"/>
                <a:cs typeface="Helvetica" panose="020B0604020202020204" pitchFamily="34" charset="0"/>
              </a:rPr>
              <a:t>Rate your meetings </a:t>
            </a:r>
            <a:r>
              <a:rPr lang="en-GB" sz="1400" dirty="0">
                <a:latin typeface="Helvetica" panose="020B0604020202020204" pitchFamily="34" charset="0"/>
                <a:cs typeface="Helvetica" panose="020B0604020202020204" pitchFamily="34" charset="0"/>
              </a:rPr>
              <a:t>as soon as possible after they have finished</a:t>
            </a:r>
          </a:p>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Check your </a:t>
            </a:r>
            <a:r>
              <a:rPr lang="en-GB" sz="1400" b="1" dirty="0">
                <a:solidFill>
                  <a:srgbClr val="218747"/>
                </a:solidFill>
                <a:latin typeface="Helvetica" panose="020B0604020202020204" pitchFamily="34" charset="0"/>
                <a:cs typeface="Helvetica" panose="020B0604020202020204" pitchFamily="34" charset="0"/>
              </a:rPr>
              <a:t>Exhibitor recommendations </a:t>
            </a:r>
            <a:r>
              <a:rPr lang="en-GB" sz="1400" dirty="0">
                <a:latin typeface="Helvetica" panose="020B0604020202020204" pitchFamily="34" charset="0"/>
                <a:cs typeface="Helvetica" panose="020B0604020202020204" pitchFamily="34" charset="0"/>
              </a:rPr>
              <a:t>on the homepage</a:t>
            </a:r>
          </a:p>
          <a:p>
            <a:pPr marL="28575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Make good use of the </a:t>
            </a:r>
            <a:r>
              <a:rPr lang="en-GB" sz="1400" b="1" dirty="0">
                <a:solidFill>
                  <a:srgbClr val="218747"/>
                </a:solidFill>
                <a:latin typeface="Helvetica" panose="020B0604020202020204" pitchFamily="34" charset="0"/>
                <a:cs typeface="Helvetica" panose="020B0604020202020204" pitchFamily="34" charset="0"/>
              </a:rPr>
              <a:t>My Favourites</a:t>
            </a:r>
            <a:r>
              <a:rPr lang="en-GB" sz="1400" b="1" dirty="0">
                <a:solidFill>
                  <a:srgbClr val="82C836"/>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and</a:t>
            </a:r>
            <a:r>
              <a:rPr lang="en-GB" sz="1400" b="1" dirty="0">
                <a:solidFill>
                  <a:srgbClr val="82C836"/>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Share Business Card </a:t>
            </a:r>
            <a:r>
              <a:rPr lang="en-GB" sz="1400" dirty="0">
                <a:latin typeface="Helvetica" panose="020B0604020202020204" pitchFamily="34" charset="0"/>
                <a:cs typeface="Helvetica" panose="020B0604020202020204" pitchFamily="34" charset="0"/>
              </a:rPr>
              <a:t>tools. Ask the Exhibitor to also drop their card with you</a:t>
            </a:r>
          </a:p>
          <a:p>
            <a:pPr marL="285750" lvl="0"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Download your </a:t>
            </a:r>
            <a:r>
              <a:rPr lang="en-GB" sz="1400" b="1" dirty="0">
                <a:solidFill>
                  <a:srgbClr val="218747"/>
                </a:solidFill>
                <a:latin typeface="Helvetica" panose="020B0604020202020204" pitchFamily="34" charset="0"/>
                <a:cs typeface="Helvetica" panose="020B0604020202020204" pitchFamily="34" charset="0"/>
              </a:rPr>
              <a:t>schedule and business leads </a:t>
            </a:r>
            <a:r>
              <a:rPr lang="en-GB" sz="1400" dirty="0">
                <a:latin typeface="Helvetica" panose="020B0604020202020204" pitchFamily="34" charset="0"/>
                <a:cs typeface="Helvetica" panose="020B0604020202020204" pitchFamily="34" charset="0"/>
              </a:rPr>
              <a:t>post show</a:t>
            </a:r>
          </a:p>
        </p:txBody>
      </p:sp>
      <p:pic>
        <p:nvPicPr>
          <p:cNvPr id="7" name="Picture 6" descr="Tips PNG, Tips Transparent Background - FreeIconsPNG">
            <a:extLst>
              <a:ext uri="{FF2B5EF4-FFF2-40B4-BE49-F238E27FC236}">
                <a16:creationId xmlns:a16="http://schemas.microsoft.com/office/drawing/2014/main" id="{F41ED8F3-4133-CAF5-5086-F8B5A0E19B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6141" y="297310"/>
            <a:ext cx="950549" cy="963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44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67421-3C83-2B3B-4129-490EB938ED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C362C3F-0B87-6760-84CB-1E05C134A09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2"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01E359DD-DF99-A9D5-BA5D-6B4708A0AFE0}"/>
              </a:ext>
            </a:extLst>
          </p:cNvPr>
          <p:cNvSpPr txBox="1"/>
          <p:nvPr/>
        </p:nvSpPr>
        <p:spPr>
          <a:xfrm>
            <a:off x="582042" y="409988"/>
            <a:ext cx="7224648"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Technical Support</a:t>
            </a:r>
          </a:p>
        </p:txBody>
      </p:sp>
      <p:pic>
        <p:nvPicPr>
          <p:cNvPr id="8" name="Picture 7">
            <a:extLst>
              <a:ext uri="{FF2B5EF4-FFF2-40B4-BE49-F238E27FC236}">
                <a16:creationId xmlns:a16="http://schemas.microsoft.com/office/drawing/2014/main" id="{E647D08C-EA26-2BC5-6696-C01439F9D6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E45C844D-0B18-2EDC-EA60-BA5C0B537A9E}"/>
              </a:ext>
            </a:extLst>
          </p:cNvPr>
          <p:cNvSpPr/>
          <p:nvPr/>
        </p:nvSpPr>
        <p:spPr>
          <a:xfrm>
            <a:off x="582042" y="1466307"/>
            <a:ext cx="11027915" cy="440871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dirty="0"/>
          </a:p>
        </p:txBody>
      </p:sp>
      <p:pic>
        <p:nvPicPr>
          <p:cNvPr id="2" name="Picture 1" descr="AppDevelopment">
            <a:extLst>
              <a:ext uri="{FF2B5EF4-FFF2-40B4-BE49-F238E27FC236}">
                <a16:creationId xmlns:a16="http://schemas.microsoft.com/office/drawing/2014/main" id="{7CCA32C6-E89E-B9E1-0589-3C7A91549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0393" y="409988"/>
            <a:ext cx="995604" cy="797450"/>
          </a:xfrm>
          <a:prstGeom prst="rect">
            <a:avLst/>
          </a:prstGeom>
          <a:solidFill>
            <a:schemeClr val="bg1"/>
          </a:solidFill>
        </p:spPr>
      </p:pic>
      <p:sp>
        <p:nvSpPr>
          <p:cNvPr id="6" name="TextBox 5">
            <a:extLst>
              <a:ext uri="{FF2B5EF4-FFF2-40B4-BE49-F238E27FC236}">
                <a16:creationId xmlns:a16="http://schemas.microsoft.com/office/drawing/2014/main" id="{9784B5FC-71AD-55A6-3F2D-7B52423E3756}"/>
              </a:ext>
            </a:extLst>
          </p:cNvPr>
          <p:cNvSpPr txBox="1"/>
          <p:nvPr/>
        </p:nvSpPr>
        <p:spPr>
          <a:xfrm>
            <a:off x="868680" y="1928577"/>
            <a:ext cx="10538459" cy="3570208"/>
          </a:xfrm>
          <a:prstGeom prst="rect">
            <a:avLst/>
          </a:prstGeom>
          <a:noFill/>
        </p:spPr>
        <p:txBody>
          <a:bodyPr wrap="square" rtlCol="0">
            <a:spAutoFit/>
          </a:bodyPr>
          <a:lstStyle/>
          <a:p>
            <a:pPr marL="285750" indent="-285750">
              <a:spcBef>
                <a:spcPts val="12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For </a:t>
            </a:r>
            <a:r>
              <a:rPr lang="en-GB" sz="1400" b="1" u="sng" dirty="0">
                <a:solidFill>
                  <a:srgbClr val="218747"/>
                </a:solidFill>
                <a:latin typeface="Helvetica" panose="020B0604020202020204" pitchFamily="34" charset="0"/>
                <a:cs typeface="Helvetica" panose="020B0604020202020204" pitchFamily="34" charset="0"/>
              </a:rPr>
              <a:t>URGENT</a:t>
            </a:r>
            <a:r>
              <a:rPr lang="en-GB" sz="1400" dirty="0">
                <a:solidFill>
                  <a:srgbClr val="82C836"/>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onsite issues regarding schedules, meetings please visit the </a:t>
            </a:r>
            <a:r>
              <a:rPr lang="en-GB" sz="1400" b="1" dirty="0">
                <a:solidFill>
                  <a:srgbClr val="218747"/>
                </a:solidFill>
                <a:latin typeface="Helvetica" panose="020B0604020202020204" pitchFamily="34" charset="0"/>
                <a:cs typeface="Helvetica" panose="020B0604020202020204" pitchFamily="34" charset="0"/>
              </a:rPr>
              <a:t>ATM Meets support desk </a:t>
            </a:r>
            <a:r>
              <a:rPr lang="en-GB" sz="1400" dirty="0">
                <a:latin typeface="Helvetica" panose="020B0604020202020204" pitchFamily="34" charset="0"/>
                <a:cs typeface="Helvetica" panose="020B0604020202020204" pitchFamily="34" charset="0"/>
              </a:rPr>
              <a:t>on the show floor </a:t>
            </a:r>
          </a:p>
          <a:p>
            <a:pPr marL="285750" indent="-285750">
              <a:spcBef>
                <a:spcPts val="12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For </a:t>
            </a:r>
            <a:r>
              <a:rPr lang="en-GB" sz="1400" b="1" u="sng" dirty="0">
                <a:solidFill>
                  <a:srgbClr val="218747"/>
                </a:solidFill>
                <a:latin typeface="Helvetica" panose="020B0604020202020204" pitchFamily="34" charset="0"/>
                <a:cs typeface="Helvetica" panose="020B0604020202020204" pitchFamily="34" charset="0"/>
              </a:rPr>
              <a:t>URGENT</a:t>
            </a:r>
            <a:r>
              <a:rPr lang="en-GB" sz="1400" dirty="0">
                <a:latin typeface="Helvetica" panose="020B0604020202020204" pitchFamily="34" charset="0"/>
                <a:cs typeface="Helvetica" panose="020B0604020202020204" pitchFamily="34" charset="0"/>
              </a:rPr>
              <a:t> issues before the show regarding schedules, meetings or the ATM Meets platform please contact the </a:t>
            </a:r>
            <a:r>
              <a:rPr lang="en-GB" sz="1400" b="1" dirty="0">
                <a:solidFill>
                  <a:srgbClr val="218747"/>
                </a:solidFill>
                <a:latin typeface="Helvetica" panose="020B0604020202020204" pitchFamily="34" charset="0"/>
                <a:cs typeface="Helvetica" panose="020B0604020202020204" pitchFamily="34" charset="0"/>
              </a:rPr>
              <a:t>ATM Meets support team </a:t>
            </a:r>
            <a:r>
              <a:rPr lang="en-GB" sz="1400" dirty="0">
                <a:latin typeface="Helvetica" panose="020B0604020202020204" pitchFamily="34" charset="0"/>
                <a:cs typeface="Helvetica" panose="020B0604020202020204" pitchFamily="34" charset="0"/>
              </a:rPr>
              <a:t>directly at</a:t>
            </a:r>
            <a:r>
              <a:rPr lang="en-GB" sz="1400" b="1" dirty="0">
                <a:solidFill>
                  <a:srgbClr val="218747"/>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hlinkClick r:id="rId6"/>
              </a:rPr>
              <a:t>atm@app.eventware.com</a:t>
            </a:r>
            <a:r>
              <a:rPr lang="en-GB" sz="1400" dirty="0">
                <a:latin typeface="Helvetica" panose="020B0604020202020204" pitchFamily="34" charset="0"/>
                <a:cs typeface="Helvetica" panose="020B0604020202020204" pitchFamily="34" charset="0"/>
              </a:rPr>
              <a:t> Please also copy in the Hosted Buyer Team.</a:t>
            </a:r>
          </a:p>
          <a:p>
            <a:pPr marL="285750" indent="-285750">
              <a:spcBef>
                <a:spcPts val="12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For a </a:t>
            </a:r>
            <a:r>
              <a:rPr lang="en-GB" sz="1400" b="1" dirty="0">
                <a:solidFill>
                  <a:srgbClr val="218747"/>
                </a:solidFill>
                <a:latin typeface="Helvetica" panose="020B0604020202020204" pitchFamily="34" charset="0"/>
                <a:cs typeface="Helvetica" panose="020B0604020202020204" pitchFamily="34" charset="0"/>
              </a:rPr>
              <a:t>non-urgent meeting </a:t>
            </a:r>
            <a:r>
              <a:rPr lang="en-GB" sz="1400" dirty="0">
                <a:latin typeface="Helvetica" panose="020B0604020202020204" pitchFamily="34" charset="0"/>
                <a:cs typeface="Helvetica" panose="020B0604020202020204" pitchFamily="34" charset="0"/>
              </a:rPr>
              <a:t>reschedule, please try to contact your meeting partner directly to arrange the meeting for another time</a:t>
            </a:r>
          </a:p>
          <a:p>
            <a:pPr marL="285750" indent="-285750">
              <a:spcBef>
                <a:spcPts val="12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The Hosted Buyer team will have limited access to emails during ATM but will respond to emails as soon as possible. Where possible, speak to the team onsite.</a:t>
            </a:r>
          </a:p>
          <a:p>
            <a:pPr marL="285750" indent="-285750">
              <a:spcBef>
                <a:spcPts val="12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We advise using </a:t>
            </a:r>
            <a:r>
              <a:rPr lang="en-GB" sz="1400" b="1" dirty="0">
                <a:solidFill>
                  <a:srgbClr val="218747"/>
                </a:solidFill>
                <a:latin typeface="Helvetica" panose="020B0604020202020204" pitchFamily="34" charset="0"/>
                <a:cs typeface="Helvetica" panose="020B0604020202020204" pitchFamily="34" charset="0"/>
              </a:rPr>
              <a:t>Chrome</a:t>
            </a:r>
            <a:r>
              <a:rPr lang="en-GB" sz="1400" dirty="0">
                <a:latin typeface="Helvetica" panose="020B0604020202020204" pitchFamily="34" charset="0"/>
                <a:cs typeface="Helvetica" panose="020B0604020202020204" pitchFamily="34" charset="0"/>
              </a:rPr>
              <a:t> or Edge when accessing the platform and pre-scheduling your meetings</a:t>
            </a:r>
          </a:p>
          <a:p>
            <a:pPr marL="285750" indent="-285750">
              <a:spcBef>
                <a:spcPts val="1200"/>
              </a:spcBef>
              <a:spcAft>
                <a:spcPts val="12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To contact the ATM Hosted Buyer team, please email </a:t>
            </a:r>
            <a:r>
              <a:rPr lang="en-GB" sz="1400" dirty="0">
                <a:latin typeface="Helvetica" panose="020B0604020202020204" pitchFamily="34" charset="0"/>
                <a:cs typeface="Helvetica" panose="020B0604020202020204" pitchFamily="34" charset="0"/>
                <a:hlinkClick r:id="rId7"/>
              </a:rPr>
              <a:t>atm-buyers@rxglobal.com</a:t>
            </a:r>
            <a:endParaRPr lang="en-GB" sz="1600" dirty="0"/>
          </a:p>
        </p:txBody>
      </p:sp>
    </p:spTree>
    <p:extLst>
      <p:ext uri="{BB962C8B-B14F-4D97-AF65-F5344CB8AC3E}">
        <p14:creationId xmlns:p14="http://schemas.microsoft.com/office/powerpoint/2010/main" val="1043076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3EAEB-F969-A306-BB2C-59131562B69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34F469D-8B5A-0A88-DBDE-84B2D767326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pic>
        <p:nvPicPr>
          <p:cNvPr id="5" name="Picture 4">
            <a:extLst>
              <a:ext uri="{FF2B5EF4-FFF2-40B4-BE49-F238E27FC236}">
                <a16:creationId xmlns:a16="http://schemas.microsoft.com/office/drawing/2014/main" id="{72C7C779-B032-AB7A-8891-74A9AE875F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0078" y="210606"/>
            <a:ext cx="2966792" cy="1307515"/>
          </a:xfrm>
          <a:prstGeom prst="rect">
            <a:avLst/>
          </a:prstGeom>
        </p:spPr>
      </p:pic>
      <p:sp>
        <p:nvSpPr>
          <p:cNvPr id="4" name="TextBox 3">
            <a:extLst>
              <a:ext uri="{FF2B5EF4-FFF2-40B4-BE49-F238E27FC236}">
                <a16:creationId xmlns:a16="http://schemas.microsoft.com/office/drawing/2014/main" id="{BAB1A19D-7244-2297-AD9D-EAEA5D371A67}"/>
              </a:ext>
            </a:extLst>
          </p:cNvPr>
          <p:cNvSpPr txBox="1"/>
          <p:nvPr/>
        </p:nvSpPr>
        <p:spPr>
          <a:xfrm>
            <a:off x="2591867" y="2701842"/>
            <a:ext cx="6784746" cy="1326517"/>
          </a:xfrm>
          <a:prstGeom prst="rect">
            <a:avLst/>
          </a:prstGeom>
          <a:noFill/>
        </p:spPr>
        <p:txBody>
          <a:bodyPr wrap="square" rtlCol="0">
            <a:spAutoFit/>
          </a:bodyPr>
          <a:lstStyle/>
          <a:p>
            <a:pPr algn="ctr">
              <a:lnSpc>
                <a:spcPct val="90000"/>
              </a:lnSpc>
              <a:spcAft>
                <a:spcPts val="600"/>
              </a:spcAft>
            </a:pPr>
            <a:r>
              <a:rPr lang="en-US" sz="4800" b="1" spc="10" dirty="0">
                <a:solidFill>
                  <a:schemeClr val="bg1"/>
                </a:solidFill>
              </a:rPr>
              <a:t>ATM Hosted Buyer Team</a:t>
            </a:r>
          </a:p>
          <a:p>
            <a:pPr lvl="0" algn="ctr">
              <a:defRPr/>
            </a:pPr>
            <a:r>
              <a:rPr lang="pt-BR" sz="3200" b="1" dirty="0">
                <a:solidFill>
                  <a:prstClr val="white"/>
                </a:solidFill>
                <a:latin typeface="Helvetica 45"/>
                <a:hlinkClick r:id="rId5">
                  <a:extLst>
                    <a:ext uri="{A12FA001-AC4F-418D-AE19-62706E023703}">
                      <ahyp:hlinkClr xmlns:ahyp="http://schemas.microsoft.com/office/drawing/2018/hyperlinkcolor" val="tx"/>
                    </a:ext>
                  </a:extLst>
                </a:hlinkClick>
              </a:rPr>
              <a:t>ATM-buyers@rxglobal.com</a:t>
            </a:r>
            <a:endParaRPr lang="pt-BR" sz="3200" b="1" dirty="0">
              <a:solidFill>
                <a:prstClr val="white"/>
              </a:solidFill>
              <a:latin typeface="Helvetica 45"/>
            </a:endParaRPr>
          </a:p>
        </p:txBody>
      </p:sp>
      <p:grpSp>
        <p:nvGrpSpPr>
          <p:cNvPr id="11" name="Group 10">
            <a:extLst>
              <a:ext uri="{FF2B5EF4-FFF2-40B4-BE49-F238E27FC236}">
                <a16:creationId xmlns:a16="http://schemas.microsoft.com/office/drawing/2014/main" id="{7B28E6F9-0274-2D50-6D0E-06383A310F7B}"/>
              </a:ext>
            </a:extLst>
          </p:cNvPr>
          <p:cNvGrpSpPr/>
          <p:nvPr/>
        </p:nvGrpSpPr>
        <p:grpSpPr>
          <a:xfrm>
            <a:off x="4302119" y="5476382"/>
            <a:ext cx="3819525" cy="976419"/>
            <a:chOff x="4268801" y="5767257"/>
            <a:chExt cx="3819525" cy="976419"/>
          </a:xfrm>
        </p:grpSpPr>
        <p:sp>
          <p:nvSpPr>
            <p:cNvPr id="12" name="Rounded Rectangle 1">
              <a:extLst>
                <a:ext uri="{FF2B5EF4-FFF2-40B4-BE49-F238E27FC236}">
                  <a16:creationId xmlns:a16="http://schemas.microsoft.com/office/drawing/2014/main" id="{A943F25D-5301-A32B-208B-1619689C52E6}"/>
                </a:ext>
              </a:extLst>
            </p:cNvPr>
            <p:cNvSpPr/>
            <p:nvPr/>
          </p:nvSpPr>
          <p:spPr>
            <a:xfrm>
              <a:off x="4268801" y="5767257"/>
              <a:ext cx="3819525" cy="976419"/>
            </a:xfrm>
            <a:prstGeom prst="roundRect">
              <a:avLst>
                <a:gd name="adj" fmla="val 169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1661014-E9FB-59C2-F40F-6FF6ECFE8959}"/>
                </a:ext>
              </a:extLst>
            </p:cNvPr>
            <p:cNvPicPr>
              <a:picLocks noChangeAspect="1"/>
            </p:cNvPicPr>
            <p:nvPr/>
          </p:nvPicPr>
          <p:blipFill>
            <a:blip r:embed="rId6"/>
            <a:stretch>
              <a:fillRect/>
            </a:stretch>
          </p:blipFill>
          <p:spPr>
            <a:xfrm>
              <a:off x="4776770" y="6336803"/>
              <a:ext cx="870101" cy="333539"/>
            </a:xfrm>
            <a:prstGeom prst="rect">
              <a:avLst/>
            </a:prstGeom>
          </p:spPr>
        </p:pic>
        <p:pic>
          <p:nvPicPr>
            <p:cNvPr id="14" name="Picture 13">
              <a:extLst>
                <a:ext uri="{FF2B5EF4-FFF2-40B4-BE49-F238E27FC236}">
                  <a16:creationId xmlns:a16="http://schemas.microsoft.com/office/drawing/2014/main" id="{52C359EA-C068-98F7-A44D-8E1BD4AA53F1}"/>
                </a:ext>
              </a:extLst>
            </p:cNvPr>
            <p:cNvPicPr>
              <a:picLocks noChangeAspect="1"/>
            </p:cNvPicPr>
            <p:nvPr/>
          </p:nvPicPr>
          <p:blipFill>
            <a:blip r:embed="rId7"/>
            <a:stretch>
              <a:fillRect/>
            </a:stretch>
          </p:blipFill>
          <p:spPr>
            <a:xfrm>
              <a:off x="6432074" y="6286772"/>
              <a:ext cx="523361" cy="433600"/>
            </a:xfrm>
            <a:prstGeom prst="rect">
              <a:avLst/>
            </a:prstGeom>
          </p:spPr>
        </p:pic>
        <p:sp>
          <p:nvSpPr>
            <p:cNvPr id="15" name="TextBox 14">
              <a:extLst>
                <a:ext uri="{FF2B5EF4-FFF2-40B4-BE49-F238E27FC236}">
                  <a16:creationId xmlns:a16="http://schemas.microsoft.com/office/drawing/2014/main" id="{957D2F3F-4811-72D1-28BB-EB9E8EE147E4}"/>
                </a:ext>
              </a:extLst>
            </p:cNvPr>
            <p:cNvSpPr txBox="1"/>
            <p:nvPr/>
          </p:nvSpPr>
          <p:spPr>
            <a:xfrm>
              <a:off x="4630223" y="5858838"/>
              <a:ext cx="1192322" cy="461665"/>
            </a:xfrm>
            <a:prstGeom prst="rect">
              <a:avLst/>
            </a:prstGeom>
            <a:noFill/>
          </p:spPr>
          <p:txBody>
            <a:bodyPr wrap="square" rtlCol="0">
              <a:spAutoFit/>
            </a:bodyPr>
            <a:lstStyle/>
            <a:p>
              <a:pPr algn="ctr"/>
              <a:r>
                <a:rPr lang="en-US" sz="1200" spc="10" dirty="0">
                  <a:latin typeface="Helvetica" pitchFamily="2" charset="0"/>
                  <a:cs typeface="Arial" panose="020B0604020202020204" pitchFamily="34" charset="0"/>
                </a:rPr>
                <a:t>Destination</a:t>
              </a:r>
            </a:p>
            <a:p>
              <a:pPr algn="ctr"/>
              <a:r>
                <a:rPr lang="en-US" sz="1200" spc="10" dirty="0">
                  <a:latin typeface="Helvetica" pitchFamily="2" charset="0"/>
                  <a:cs typeface="Arial" panose="020B0604020202020204" pitchFamily="34" charset="0"/>
                </a:rPr>
                <a:t>Partner:</a:t>
              </a:r>
            </a:p>
          </p:txBody>
        </p:sp>
        <p:pic>
          <p:nvPicPr>
            <p:cNvPr id="16" name="Picture 15">
              <a:extLst>
                <a:ext uri="{FF2B5EF4-FFF2-40B4-BE49-F238E27FC236}">
                  <a16:creationId xmlns:a16="http://schemas.microsoft.com/office/drawing/2014/main" id="{5C705469-988E-71E1-E903-1E4C688579E2}"/>
                </a:ext>
              </a:extLst>
            </p:cNvPr>
            <p:cNvPicPr>
              <a:picLocks noChangeAspect="1"/>
            </p:cNvPicPr>
            <p:nvPr/>
          </p:nvPicPr>
          <p:blipFill>
            <a:blip r:embed="rId8"/>
            <a:stretch>
              <a:fillRect/>
            </a:stretch>
          </p:blipFill>
          <p:spPr>
            <a:xfrm>
              <a:off x="7026068" y="6320503"/>
              <a:ext cx="481308" cy="341250"/>
            </a:xfrm>
            <a:prstGeom prst="rect">
              <a:avLst/>
            </a:prstGeom>
          </p:spPr>
        </p:pic>
        <p:sp>
          <p:nvSpPr>
            <p:cNvPr id="17" name="TextBox 16">
              <a:extLst>
                <a:ext uri="{FF2B5EF4-FFF2-40B4-BE49-F238E27FC236}">
                  <a16:creationId xmlns:a16="http://schemas.microsoft.com/office/drawing/2014/main" id="{B1BE1265-4F0F-A9E4-C45F-D7C50581BA03}"/>
                </a:ext>
              </a:extLst>
            </p:cNvPr>
            <p:cNvSpPr txBox="1"/>
            <p:nvPr/>
          </p:nvSpPr>
          <p:spPr>
            <a:xfrm>
              <a:off x="6481227" y="5841178"/>
              <a:ext cx="948416" cy="461665"/>
            </a:xfrm>
            <a:prstGeom prst="rect">
              <a:avLst/>
            </a:prstGeom>
            <a:noFill/>
          </p:spPr>
          <p:txBody>
            <a:bodyPr wrap="square" rtlCol="0">
              <a:spAutoFit/>
            </a:bodyPr>
            <a:lstStyle/>
            <a:p>
              <a:pPr algn="ctr"/>
              <a:r>
                <a:rPr lang="en-US" sz="1200" spc="10" dirty="0">
                  <a:latin typeface="Helvetica" pitchFamily="2" charset="0"/>
                  <a:cs typeface="Arial" panose="020B0604020202020204" pitchFamily="34" charset="0"/>
                </a:rPr>
                <a:t>Official</a:t>
              </a:r>
            </a:p>
            <a:p>
              <a:pPr algn="ctr"/>
              <a:r>
                <a:rPr lang="en-US" sz="1200" spc="10" dirty="0">
                  <a:latin typeface="Helvetica" pitchFamily="2" charset="0"/>
                  <a:cs typeface="Arial" panose="020B0604020202020204" pitchFamily="34" charset="0"/>
                </a:rPr>
                <a:t>Partners:</a:t>
              </a:r>
            </a:p>
          </p:txBody>
        </p:sp>
      </p:grpSp>
      <p:pic>
        <p:nvPicPr>
          <p:cNvPr id="18" name="Picture 17" descr="A black background with white text&#10;&#10;Description automatically generated">
            <a:extLst>
              <a:ext uri="{FF2B5EF4-FFF2-40B4-BE49-F238E27FC236}">
                <a16:creationId xmlns:a16="http://schemas.microsoft.com/office/drawing/2014/main" id="{A1C9855B-F635-668E-7450-823543F50796}"/>
              </a:ext>
            </a:extLst>
          </p:cNvPr>
          <p:cNvPicPr>
            <a:picLocks noChangeAspect="1"/>
          </p:cNvPicPr>
          <p:nvPr/>
        </p:nvPicPr>
        <p:blipFill>
          <a:blip r:embed="rId9"/>
          <a:stretch>
            <a:fillRect/>
          </a:stretch>
        </p:blipFill>
        <p:spPr>
          <a:xfrm>
            <a:off x="230598" y="6194274"/>
            <a:ext cx="2222500" cy="483570"/>
          </a:xfrm>
          <a:prstGeom prst="rect">
            <a:avLst/>
          </a:prstGeom>
        </p:spPr>
      </p:pic>
    </p:spTree>
    <p:extLst>
      <p:ext uri="{BB962C8B-B14F-4D97-AF65-F5344CB8AC3E}">
        <p14:creationId xmlns:p14="http://schemas.microsoft.com/office/powerpoint/2010/main" val="1584664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30912-C21F-4A45-2B48-C866183B7BE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DA3B4A8-BFA3-43AC-ABDC-EEC57F8A683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2" name="TextBox 1">
            <a:extLst>
              <a:ext uri="{FF2B5EF4-FFF2-40B4-BE49-F238E27FC236}">
                <a16:creationId xmlns:a16="http://schemas.microsoft.com/office/drawing/2014/main" id="{D81F87C2-270C-6205-62EA-85BB0E5A31BA}"/>
              </a:ext>
            </a:extLst>
          </p:cNvPr>
          <p:cNvSpPr txBox="1"/>
          <p:nvPr/>
        </p:nvSpPr>
        <p:spPr>
          <a:xfrm>
            <a:off x="990752" y="3062471"/>
            <a:ext cx="10007293" cy="990015"/>
          </a:xfrm>
          <a:prstGeom prst="rect">
            <a:avLst/>
          </a:prstGeom>
          <a:noFill/>
        </p:spPr>
        <p:txBody>
          <a:bodyPr wrap="square" rtlCol="0">
            <a:spAutoFit/>
          </a:bodyPr>
          <a:lstStyle/>
          <a:p>
            <a:pPr algn="ctr">
              <a:lnSpc>
                <a:spcPts val="7000"/>
              </a:lnSpc>
              <a:defRPr/>
            </a:pPr>
            <a:r>
              <a:rPr lang="en-US" sz="6600" b="1" spc="10" dirty="0">
                <a:solidFill>
                  <a:prstClr val="white"/>
                </a:solidFill>
                <a:latin typeface="Arial" panose="020B0604020202020204" pitchFamily="34" charset="0"/>
                <a:cs typeface="Arial" panose="020B0604020202020204" pitchFamily="34" charset="0"/>
              </a:rPr>
              <a:t>Overview</a:t>
            </a:r>
          </a:p>
        </p:txBody>
      </p:sp>
      <p:pic>
        <p:nvPicPr>
          <p:cNvPr id="5" name="Picture 4">
            <a:extLst>
              <a:ext uri="{FF2B5EF4-FFF2-40B4-BE49-F238E27FC236}">
                <a16:creationId xmlns:a16="http://schemas.microsoft.com/office/drawing/2014/main" id="{2EA790FD-2EE5-E717-B85A-DE8428B90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4378" y="5405119"/>
            <a:ext cx="2966792" cy="1307515"/>
          </a:xfrm>
          <a:prstGeom prst="rect">
            <a:avLst/>
          </a:prstGeom>
        </p:spPr>
      </p:pic>
    </p:spTree>
    <p:extLst>
      <p:ext uri="{BB962C8B-B14F-4D97-AF65-F5344CB8AC3E}">
        <p14:creationId xmlns:p14="http://schemas.microsoft.com/office/powerpoint/2010/main" val="2449304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630F6-7E16-0254-943E-9204F5F9F93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4F1A833-0169-1164-1777-536FD26B837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ED41A7FD-FC5F-4F52-77CF-2F896DFF9F67}"/>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The Home Page</a:t>
            </a:r>
          </a:p>
        </p:txBody>
      </p:sp>
      <p:pic>
        <p:nvPicPr>
          <p:cNvPr id="8" name="Picture 7">
            <a:extLst>
              <a:ext uri="{FF2B5EF4-FFF2-40B4-BE49-F238E27FC236}">
                <a16:creationId xmlns:a16="http://schemas.microsoft.com/office/drawing/2014/main" id="{AE264E0F-179A-C95C-CF9B-7A9548D2FA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BA7BD396-C5EA-C6EB-A5E3-A4AA89E86510}"/>
              </a:ext>
            </a:extLst>
          </p:cNvPr>
          <p:cNvSpPr/>
          <p:nvPr/>
        </p:nvSpPr>
        <p:spPr>
          <a:xfrm>
            <a:off x="294640" y="1212854"/>
            <a:ext cx="5180481" cy="490416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13" name="TextBox 12">
            <a:extLst>
              <a:ext uri="{FF2B5EF4-FFF2-40B4-BE49-F238E27FC236}">
                <a16:creationId xmlns:a16="http://schemas.microsoft.com/office/drawing/2014/main" id="{06FBAB99-27AB-A2D6-87BD-224379DFC2B5}"/>
              </a:ext>
            </a:extLst>
          </p:cNvPr>
          <p:cNvSpPr txBox="1"/>
          <p:nvPr/>
        </p:nvSpPr>
        <p:spPr>
          <a:xfrm>
            <a:off x="707035" y="1529059"/>
            <a:ext cx="4520217" cy="369332"/>
          </a:xfrm>
          <a:prstGeom prst="rect">
            <a:avLst/>
          </a:prstGeom>
          <a:noFill/>
        </p:spPr>
        <p:txBody>
          <a:bodyPr wrap="square">
            <a:spAutoFit/>
          </a:bodyPr>
          <a:lstStyle/>
          <a:p>
            <a:r>
              <a:rPr lang="en-GB" sz="1800" dirty="0">
                <a:latin typeface="Helvetica" panose="020B0604020202020204" pitchFamily="34" charset="0"/>
                <a:cs typeface="Helvetica" panose="020B0604020202020204" pitchFamily="34" charset="0"/>
              </a:rPr>
              <a:t>From your home page you will be able to:</a:t>
            </a:r>
          </a:p>
        </p:txBody>
      </p:sp>
      <p:sp>
        <p:nvSpPr>
          <p:cNvPr id="14" name="TextBox 13">
            <a:extLst>
              <a:ext uri="{FF2B5EF4-FFF2-40B4-BE49-F238E27FC236}">
                <a16:creationId xmlns:a16="http://schemas.microsoft.com/office/drawing/2014/main" id="{4E6D47DE-5F55-E248-D5F0-20D792B8A64E}"/>
              </a:ext>
            </a:extLst>
          </p:cNvPr>
          <p:cNvSpPr txBox="1"/>
          <p:nvPr/>
        </p:nvSpPr>
        <p:spPr>
          <a:xfrm>
            <a:off x="294638" y="2060641"/>
            <a:ext cx="4932613" cy="3170099"/>
          </a:xfrm>
          <a:prstGeom prst="rect">
            <a:avLst/>
          </a:prstGeom>
          <a:noFill/>
        </p:spPr>
        <p:txBody>
          <a:bodyPr wrap="square" rtlCol="0">
            <a:spAutoFit/>
          </a:bodyPr>
          <a:lstStyle/>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Access your </a:t>
            </a:r>
            <a:r>
              <a:rPr lang="en-GB" sz="1400" b="1" dirty="0">
                <a:solidFill>
                  <a:srgbClr val="218747"/>
                </a:solidFill>
                <a:latin typeface="Helvetica" panose="020B0604020202020204" pitchFamily="34" charset="0"/>
                <a:cs typeface="Helvetica" panose="020B0604020202020204" pitchFamily="34" charset="0"/>
              </a:rPr>
              <a:t>Inbox</a:t>
            </a:r>
            <a:r>
              <a:rPr lang="en-GB" sz="1400" dirty="0">
                <a:latin typeface="Helvetica" panose="020B0604020202020204" pitchFamily="34" charset="0"/>
                <a:cs typeface="Helvetica" panose="020B0604020202020204" pitchFamily="34" charset="0"/>
              </a:rPr>
              <a:t> to send and receive meeting requests</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Access your ATM </a:t>
            </a:r>
            <a:r>
              <a:rPr lang="en-GB" sz="1400" b="1" dirty="0">
                <a:solidFill>
                  <a:srgbClr val="218747"/>
                </a:solidFill>
                <a:latin typeface="Helvetica" panose="020B0604020202020204" pitchFamily="34" charset="0"/>
                <a:cs typeface="Helvetica" panose="020B0604020202020204" pitchFamily="34" charset="0"/>
              </a:rPr>
              <a:t>Diary</a:t>
            </a:r>
            <a:r>
              <a:rPr lang="en-GB" sz="1400" dirty="0">
                <a:latin typeface="Helvetica" panose="020B0604020202020204" pitchFamily="34" charset="0"/>
                <a:cs typeface="Helvetica" panose="020B0604020202020204" pitchFamily="34" charset="0"/>
              </a:rPr>
              <a:t> and view your confirmed meetings</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Schedule </a:t>
            </a:r>
            <a:r>
              <a:rPr lang="en-GB" sz="1400" b="1" dirty="0">
                <a:solidFill>
                  <a:srgbClr val="218747"/>
                </a:solidFill>
                <a:latin typeface="Helvetica" panose="020B0604020202020204" pitchFamily="34" charset="0"/>
                <a:cs typeface="Helvetica" panose="020B0604020202020204" pitchFamily="34" charset="0"/>
              </a:rPr>
              <a:t>content</a:t>
            </a:r>
            <a:r>
              <a:rPr lang="en-GB" sz="1400" b="1" dirty="0">
                <a:solidFill>
                  <a:srgbClr val="006600"/>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sessions</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Search Exhibitors via the </a:t>
            </a:r>
            <a:r>
              <a:rPr lang="en-GB" sz="1400" b="1" dirty="0">
                <a:solidFill>
                  <a:srgbClr val="218747"/>
                </a:solidFill>
                <a:latin typeface="Helvetica" panose="020B0604020202020204" pitchFamily="34" charset="0"/>
                <a:cs typeface="Helvetica" panose="020B0604020202020204" pitchFamily="34" charset="0"/>
              </a:rPr>
              <a:t>Find People </a:t>
            </a:r>
            <a:r>
              <a:rPr lang="en-GB" sz="1400" dirty="0">
                <a:latin typeface="Helvetica" panose="020B0604020202020204" pitchFamily="34" charset="0"/>
                <a:cs typeface="Helvetica" panose="020B0604020202020204" pitchFamily="34" charset="0"/>
              </a:rPr>
              <a:t>tab</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View an alphabetical list of Exhibitors via the </a:t>
            </a:r>
            <a:r>
              <a:rPr lang="en-GB" sz="1400" b="1" dirty="0">
                <a:solidFill>
                  <a:srgbClr val="218747"/>
                </a:solidFill>
                <a:latin typeface="Helvetica" panose="020B0604020202020204" pitchFamily="34" charset="0"/>
                <a:cs typeface="Helvetica" panose="020B0604020202020204" pitchFamily="34" charset="0"/>
              </a:rPr>
              <a:t>Exhibitor</a:t>
            </a:r>
            <a:r>
              <a:rPr lang="en-GB" sz="1400" b="1" dirty="0">
                <a:solidFill>
                  <a:srgbClr val="82C836"/>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Directory</a:t>
            </a:r>
            <a:endParaRPr lang="en-GB" sz="1400" b="1" dirty="0">
              <a:solidFill>
                <a:srgbClr val="82C836"/>
              </a:solidFill>
              <a:latin typeface="Helvetica" panose="020B0604020202020204" pitchFamily="34" charset="0"/>
              <a:cs typeface="Helvetica" panose="020B0604020202020204" pitchFamily="34" charset="0"/>
            </a:endParaRP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Search Exhibitors by </a:t>
            </a:r>
            <a:r>
              <a:rPr lang="en-GB" sz="1400" b="1" dirty="0">
                <a:solidFill>
                  <a:srgbClr val="218747"/>
                </a:solidFill>
                <a:latin typeface="Helvetica" panose="020B0604020202020204" pitchFamily="34" charset="0"/>
                <a:cs typeface="Helvetica" panose="020B0604020202020204" pitchFamily="34" charset="0"/>
              </a:rPr>
              <a:t>Products</a:t>
            </a:r>
          </a:p>
          <a:p>
            <a:pPr marL="742950" lvl="1"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Update your </a:t>
            </a:r>
            <a:r>
              <a:rPr lang="en-GB" sz="1400" b="1" dirty="0">
                <a:solidFill>
                  <a:srgbClr val="218747"/>
                </a:solidFill>
                <a:latin typeface="Helvetica" panose="020B0604020202020204" pitchFamily="34" charset="0"/>
                <a:cs typeface="Helvetica" panose="020B0604020202020204" pitchFamily="34" charset="0"/>
              </a:rPr>
              <a:t>Hosted Buyer &amp; Company Profile</a:t>
            </a:r>
          </a:p>
        </p:txBody>
      </p:sp>
      <p:pic>
        <p:nvPicPr>
          <p:cNvPr id="5" name="Picture 4">
            <a:extLst>
              <a:ext uri="{FF2B5EF4-FFF2-40B4-BE49-F238E27FC236}">
                <a16:creationId xmlns:a16="http://schemas.microsoft.com/office/drawing/2014/main" id="{4147B982-B4D5-FB3A-65AB-D9BFBAF586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5352" y="2665712"/>
            <a:ext cx="5972008" cy="2702901"/>
          </a:xfrm>
          <a:prstGeom prst="rect">
            <a:avLst/>
          </a:prstGeom>
        </p:spPr>
      </p:pic>
    </p:spTree>
    <p:extLst>
      <p:ext uri="{BB962C8B-B14F-4D97-AF65-F5344CB8AC3E}">
        <p14:creationId xmlns:p14="http://schemas.microsoft.com/office/powerpoint/2010/main" val="408846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1EE6F-0D01-9AA8-1AD9-D6588578E3B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CDE1B74-FA41-BCED-406D-44C62545757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0A96E417-FD76-0187-FF80-3E7012DEE624}"/>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Your Meetings Inbox</a:t>
            </a:r>
          </a:p>
        </p:txBody>
      </p:sp>
      <p:pic>
        <p:nvPicPr>
          <p:cNvPr id="8" name="Picture 7">
            <a:extLst>
              <a:ext uri="{FF2B5EF4-FFF2-40B4-BE49-F238E27FC236}">
                <a16:creationId xmlns:a16="http://schemas.microsoft.com/office/drawing/2014/main" id="{D9B3A763-9295-205C-70EA-C0BCD73B9A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8AD43B21-E5BA-0FF6-93D7-C67D2835CBE0}"/>
              </a:ext>
            </a:extLst>
          </p:cNvPr>
          <p:cNvSpPr/>
          <p:nvPr/>
        </p:nvSpPr>
        <p:spPr>
          <a:xfrm>
            <a:off x="178813" y="2312217"/>
            <a:ext cx="5180481" cy="35928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2" name="TextBox 1">
            <a:extLst>
              <a:ext uri="{FF2B5EF4-FFF2-40B4-BE49-F238E27FC236}">
                <a16:creationId xmlns:a16="http://schemas.microsoft.com/office/drawing/2014/main" id="{A93232A4-D66B-6C24-2149-5D4CD66E2A6E}"/>
              </a:ext>
            </a:extLst>
          </p:cNvPr>
          <p:cNvSpPr txBox="1"/>
          <p:nvPr/>
        </p:nvSpPr>
        <p:spPr>
          <a:xfrm>
            <a:off x="416560" y="2579663"/>
            <a:ext cx="4273461" cy="2862322"/>
          </a:xfrm>
          <a:prstGeom prst="rect">
            <a:avLst/>
          </a:prstGeom>
          <a:noFill/>
          <a:ln>
            <a:noFill/>
          </a:ln>
        </p:spPr>
        <p:txBody>
          <a:bodyPr wrap="square" rtlCol="0">
            <a:spAutoFit/>
          </a:bodyPr>
          <a:lstStyle/>
          <a:p>
            <a:pPr marL="285750" lvl="0" indent="-285750">
              <a:buClr>
                <a:srgbClr val="12522F"/>
              </a:buClr>
              <a:buFont typeface="Arial" panose="020B0604020202020204" pitchFamily="34" charset="0"/>
              <a:buChar char="•"/>
            </a:pPr>
            <a:r>
              <a:rPr lang="en-GB" sz="1400" dirty="0">
                <a:latin typeface="Helvetica" panose="020B0604020202020204" pitchFamily="34" charset="0"/>
                <a:cs typeface="Helvetica" panose="020B0604020202020204" pitchFamily="34" charset="0"/>
              </a:rPr>
              <a:t>It is really important to check your </a:t>
            </a:r>
            <a:r>
              <a:rPr lang="en-GB" sz="1400" b="1" dirty="0">
                <a:solidFill>
                  <a:srgbClr val="218747"/>
                </a:solidFill>
                <a:latin typeface="Helvetica" panose="020B0604020202020204" pitchFamily="34" charset="0"/>
                <a:cs typeface="Helvetica" panose="020B0604020202020204" pitchFamily="34" charset="0"/>
              </a:rPr>
              <a:t>‘My meetings’ </a:t>
            </a:r>
            <a:r>
              <a:rPr lang="en-GB" sz="1400" dirty="0">
                <a:latin typeface="Helvetica" panose="020B0604020202020204" pitchFamily="34" charset="0"/>
              </a:rPr>
              <a:t>folder </a:t>
            </a:r>
            <a:r>
              <a:rPr lang="en-GB" sz="1400" dirty="0">
                <a:latin typeface="Helvetica" panose="020B0604020202020204" pitchFamily="34" charset="0"/>
                <a:cs typeface="Helvetica" panose="020B0604020202020204" pitchFamily="34" charset="0"/>
              </a:rPr>
              <a:t>regularly which is accessible via the tab on your home page</a:t>
            </a:r>
          </a:p>
          <a:p>
            <a:pPr lvl="0">
              <a:buClr>
                <a:srgbClr val="12522F"/>
              </a:buClr>
            </a:pPr>
            <a:endParaRPr lang="en-GB" sz="1400" dirty="0">
              <a:latin typeface="Helvetica" panose="020B0604020202020204" pitchFamily="34" charset="0"/>
              <a:cs typeface="Helvetica" panose="020B0604020202020204" pitchFamily="34" charset="0"/>
            </a:endParaRPr>
          </a:p>
          <a:p>
            <a:pPr marL="285750" lvl="0" indent="-285750">
              <a:spcAft>
                <a:spcPts val="1200"/>
              </a:spcAft>
              <a:buClr>
                <a:srgbClr val="12522F"/>
              </a:buClr>
              <a:buFont typeface="Arial" panose="020B0604020202020204" pitchFamily="34" charset="0"/>
              <a:buChar char="•"/>
            </a:pPr>
            <a:r>
              <a:rPr lang="en-GB" sz="1400" dirty="0">
                <a:latin typeface="Helvetica" panose="020B0604020202020204" pitchFamily="34" charset="0"/>
                <a:cs typeface="Helvetica" panose="020B0604020202020204" pitchFamily="34" charset="0"/>
              </a:rPr>
              <a:t>It is is where you will see:</a:t>
            </a:r>
          </a:p>
          <a:p>
            <a:pPr marL="1200150" lvl="2" indent="-285750">
              <a:spcAft>
                <a:spcPts val="1200"/>
              </a:spcAft>
              <a:buClr>
                <a:srgbClr val="12522F"/>
              </a:buClr>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Meeting invites sent </a:t>
            </a:r>
          </a:p>
          <a:p>
            <a:pPr marL="1200150" lvl="2" indent="-285750">
              <a:spcAft>
                <a:spcPts val="1200"/>
              </a:spcAft>
              <a:buClr>
                <a:srgbClr val="12522F"/>
              </a:buClr>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Meeting invites received</a:t>
            </a:r>
          </a:p>
          <a:p>
            <a:pPr marL="1200150" lvl="2" indent="-285750">
              <a:spcAft>
                <a:spcPts val="1200"/>
              </a:spcAft>
              <a:buClr>
                <a:srgbClr val="12522F"/>
              </a:buClr>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Meetings confirmed</a:t>
            </a:r>
          </a:p>
          <a:p>
            <a:pPr marL="1200150" lvl="2" indent="-285750">
              <a:spcAft>
                <a:spcPts val="1200"/>
              </a:spcAft>
              <a:buClr>
                <a:srgbClr val="12522F"/>
              </a:buClr>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Messages from your meeting partners</a:t>
            </a:r>
          </a:p>
        </p:txBody>
      </p:sp>
      <p:pic>
        <p:nvPicPr>
          <p:cNvPr id="5" name="Picture 4">
            <a:extLst>
              <a:ext uri="{FF2B5EF4-FFF2-40B4-BE49-F238E27FC236}">
                <a16:creationId xmlns:a16="http://schemas.microsoft.com/office/drawing/2014/main" id="{EE0497AA-E5A0-265B-E4EB-D4EDBA74E6C9}"/>
              </a:ext>
            </a:extLst>
          </p:cNvPr>
          <p:cNvPicPr>
            <a:picLocks noChangeAspect="1"/>
          </p:cNvPicPr>
          <p:nvPr/>
        </p:nvPicPr>
        <p:blipFill>
          <a:blip r:embed="rId5"/>
          <a:stretch>
            <a:fillRect/>
          </a:stretch>
        </p:blipFill>
        <p:spPr>
          <a:xfrm>
            <a:off x="5804563" y="2578910"/>
            <a:ext cx="5786385" cy="2960825"/>
          </a:xfrm>
          <a:prstGeom prst="rect">
            <a:avLst/>
          </a:prstGeom>
        </p:spPr>
      </p:pic>
      <p:sp>
        <p:nvSpPr>
          <p:cNvPr id="6" name="Rectangle 5">
            <a:extLst>
              <a:ext uri="{FF2B5EF4-FFF2-40B4-BE49-F238E27FC236}">
                <a16:creationId xmlns:a16="http://schemas.microsoft.com/office/drawing/2014/main" id="{A102C4E3-D433-A531-6A76-D4FCD25657A9}"/>
              </a:ext>
            </a:extLst>
          </p:cNvPr>
          <p:cNvSpPr/>
          <p:nvPr/>
        </p:nvSpPr>
        <p:spPr>
          <a:xfrm>
            <a:off x="5800330" y="2608666"/>
            <a:ext cx="5786385" cy="3605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9315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5D0FE-5CE6-D166-392A-4334D5EF319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CBF7BD-FA7B-F64F-2690-EE2DED3B02F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5561F1C0-F934-854B-0D95-28D53BB77475}"/>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Your Diary</a:t>
            </a:r>
          </a:p>
        </p:txBody>
      </p:sp>
      <p:pic>
        <p:nvPicPr>
          <p:cNvPr id="8" name="Picture 7">
            <a:extLst>
              <a:ext uri="{FF2B5EF4-FFF2-40B4-BE49-F238E27FC236}">
                <a16:creationId xmlns:a16="http://schemas.microsoft.com/office/drawing/2014/main" id="{C13BB389-2E24-2B25-E6AC-F01C78BD02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8B3A3F1B-7570-92A9-DE2B-465BA3CBFC11}"/>
              </a:ext>
            </a:extLst>
          </p:cNvPr>
          <p:cNvSpPr/>
          <p:nvPr/>
        </p:nvSpPr>
        <p:spPr>
          <a:xfrm>
            <a:off x="548639" y="1454876"/>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7" name="Rectangle 6">
            <a:extLst>
              <a:ext uri="{FF2B5EF4-FFF2-40B4-BE49-F238E27FC236}">
                <a16:creationId xmlns:a16="http://schemas.microsoft.com/office/drawing/2014/main" id="{CE21E1B8-F6AC-7AD5-668E-C2028787BDFD}"/>
              </a:ext>
            </a:extLst>
          </p:cNvPr>
          <p:cNvSpPr/>
          <p:nvPr/>
        </p:nvSpPr>
        <p:spPr>
          <a:xfrm>
            <a:off x="793396" y="1715248"/>
            <a:ext cx="10538399" cy="2215991"/>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1400" dirty="0">
                <a:solidFill>
                  <a:schemeClr val="tx1"/>
                </a:solidFill>
                <a:latin typeface="Helvetica" panose="020B0604020202020204" pitchFamily="34" charset="0"/>
                <a:cs typeface="Helvetica" panose="020B0604020202020204" pitchFamily="34" charset="0"/>
              </a:rPr>
              <a:t>The</a:t>
            </a:r>
            <a:r>
              <a:rPr lang="en-GB" sz="1400" dirty="0">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‘My event plan’ </a:t>
            </a:r>
            <a:r>
              <a:rPr lang="en-GB" sz="1400" dirty="0">
                <a:solidFill>
                  <a:schemeClr val="tx1"/>
                </a:solidFill>
                <a:latin typeface="Helvetica" panose="020B0604020202020204" pitchFamily="34" charset="0"/>
                <a:cs typeface="Helvetica" panose="020B0604020202020204" pitchFamily="34" charset="0"/>
              </a:rPr>
              <a:t>tab on your dashboard shows your appointment diary to include your confirmed meetings and conference sessions</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Meetings and conference sessions will be added automatically once confirmed</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Ensure you </a:t>
            </a:r>
            <a:r>
              <a:rPr lang="en-GB" sz="1400" b="1" dirty="0">
                <a:solidFill>
                  <a:srgbClr val="218747"/>
                </a:solidFill>
                <a:latin typeface="Helvetica" panose="020B0604020202020204" pitchFamily="34" charset="0"/>
                <a:cs typeface="Helvetica" panose="020B0604020202020204" pitchFamily="34" charset="0"/>
              </a:rPr>
              <a:t>block out</a:t>
            </a:r>
            <a:r>
              <a:rPr lang="en-GB" sz="1400" dirty="0">
                <a:solidFill>
                  <a:srgbClr val="218747"/>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any times you will not be available before you request or accept any meetings by clicking on the </a:t>
            </a:r>
            <a:r>
              <a:rPr lang="en-GB" sz="1400" b="1" dirty="0">
                <a:solidFill>
                  <a:srgbClr val="1F7F44"/>
                </a:solidFill>
                <a:latin typeface="Helvetica" panose="020B0604020202020204" pitchFamily="34" charset="0"/>
                <a:cs typeface="Helvetica" panose="020B0604020202020204" pitchFamily="34" charset="0"/>
              </a:rPr>
              <a:t>‘Update Availability’ </a:t>
            </a:r>
            <a:r>
              <a:rPr lang="en-GB" sz="1400" dirty="0">
                <a:latin typeface="Helvetica" panose="020B0604020202020204" pitchFamily="34" charset="0"/>
                <a:cs typeface="Helvetica" panose="020B0604020202020204" pitchFamily="34" charset="0"/>
              </a:rPr>
              <a:t>button. Don’t forget to schedule in a </a:t>
            </a:r>
            <a:r>
              <a:rPr lang="en-GB" sz="1400" b="1" dirty="0">
                <a:solidFill>
                  <a:srgbClr val="1F7F44"/>
                </a:solidFill>
                <a:latin typeface="Helvetica" panose="020B0604020202020204" pitchFamily="34" charset="0"/>
                <a:cs typeface="Helvetica" panose="020B0604020202020204" pitchFamily="34" charset="0"/>
              </a:rPr>
              <a:t>lunch</a:t>
            </a:r>
            <a:r>
              <a:rPr lang="en-GB" sz="1400" dirty="0">
                <a:latin typeface="Helvetica" panose="020B0604020202020204" pitchFamily="34" charset="0"/>
                <a:cs typeface="Helvetica" panose="020B0604020202020204" pitchFamily="34" charset="0"/>
              </a:rPr>
              <a:t> break!</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Once you have confirmed your meetings you can download your full schedule before you leave for the show</a:t>
            </a:r>
          </a:p>
          <a:p>
            <a:pPr>
              <a:spcBef>
                <a:spcPts val="600"/>
              </a:spcBef>
              <a:spcAft>
                <a:spcPts val="600"/>
              </a:spcAft>
            </a:pPr>
            <a:endParaRPr lang="en-GB" sz="1400" dirty="0">
              <a:latin typeface="Helvetica" panose="020B0604020202020204" pitchFamily="34" charset="0"/>
              <a:cs typeface="Helvetica" panose="020B0604020202020204" pitchFamily="34" charset="0"/>
            </a:endParaRPr>
          </a:p>
        </p:txBody>
      </p:sp>
      <p:cxnSp>
        <p:nvCxnSpPr>
          <p:cNvPr id="12" name="Straight Arrow Connector 11">
            <a:extLst>
              <a:ext uri="{FF2B5EF4-FFF2-40B4-BE49-F238E27FC236}">
                <a16:creationId xmlns:a16="http://schemas.microsoft.com/office/drawing/2014/main" id="{DD2CAEDE-5B2E-AC78-7374-52D7DE31D8E7}"/>
              </a:ext>
            </a:extLst>
          </p:cNvPr>
          <p:cNvCxnSpPr>
            <a:cxnSpLocks/>
          </p:cNvCxnSpPr>
          <p:nvPr/>
        </p:nvCxnSpPr>
        <p:spPr>
          <a:xfrm>
            <a:off x="6145988" y="4948783"/>
            <a:ext cx="1117917" cy="202397"/>
          </a:xfrm>
          <a:prstGeom prst="straightConnector1">
            <a:avLst/>
          </a:prstGeom>
          <a:ln w="38100">
            <a:solidFill>
              <a:srgbClr val="25975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1783C85-52CF-0042-586B-D86A4F268FF0}"/>
              </a:ext>
            </a:extLst>
          </p:cNvPr>
          <p:cNvPicPr>
            <a:picLocks noChangeAspect="1"/>
          </p:cNvPicPr>
          <p:nvPr/>
        </p:nvPicPr>
        <p:blipFill>
          <a:blip r:embed="rId5">
            <a:extLst>
              <a:ext uri="{28A0092B-C50C-407E-A947-70E740481C1C}">
                <a14:useLocalDpi xmlns:a14="http://schemas.microsoft.com/office/drawing/2010/main" val="0"/>
              </a:ext>
            </a:extLst>
          </a:blip>
          <a:srcRect r="30448"/>
          <a:stretch>
            <a:fillRect/>
          </a:stretch>
        </p:blipFill>
        <p:spPr>
          <a:xfrm>
            <a:off x="2441663" y="3790875"/>
            <a:ext cx="3620932" cy="2315816"/>
          </a:xfrm>
          <a:prstGeom prst="rect">
            <a:avLst/>
          </a:prstGeom>
        </p:spPr>
      </p:pic>
      <p:pic>
        <p:nvPicPr>
          <p:cNvPr id="15" name="Picture 14">
            <a:extLst>
              <a:ext uri="{FF2B5EF4-FFF2-40B4-BE49-F238E27FC236}">
                <a16:creationId xmlns:a16="http://schemas.microsoft.com/office/drawing/2014/main" id="{1ADBFF54-897B-6A6D-4687-4E5A65C727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3905" y="4018958"/>
            <a:ext cx="2353518" cy="1957438"/>
          </a:xfrm>
          <a:prstGeom prst="rect">
            <a:avLst/>
          </a:prstGeom>
        </p:spPr>
      </p:pic>
    </p:spTree>
    <p:extLst>
      <p:ext uri="{BB962C8B-B14F-4D97-AF65-F5344CB8AC3E}">
        <p14:creationId xmlns:p14="http://schemas.microsoft.com/office/powerpoint/2010/main" val="1322259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B2444-B823-8381-5A27-A010307A73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7B9066-F9DA-4690-5D07-5058E80B4F8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B2086F06-CD91-AFDF-5168-B782070ED32C}"/>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Hosted Buyer Directory</a:t>
            </a:r>
          </a:p>
        </p:txBody>
      </p:sp>
      <p:pic>
        <p:nvPicPr>
          <p:cNvPr id="8" name="Picture 7">
            <a:extLst>
              <a:ext uri="{FF2B5EF4-FFF2-40B4-BE49-F238E27FC236}">
                <a16:creationId xmlns:a16="http://schemas.microsoft.com/office/drawing/2014/main" id="{2CB37D4F-FC01-7F1B-F9AB-B8AF2C9EF5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8DBEA00A-DBED-1D64-0E01-1C526C08B475}"/>
              </a:ext>
            </a:extLst>
          </p:cNvPr>
          <p:cNvSpPr/>
          <p:nvPr/>
        </p:nvSpPr>
        <p:spPr>
          <a:xfrm>
            <a:off x="582042" y="145487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2" name="Rectangle 1">
            <a:extLst>
              <a:ext uri="{FF2B5EF4-FFF2-40B4-BE49-F238E27FC236}">
                <a16:creationId xmlns:a16="http://schemas.microsoft.com/office/drawing/2014/main" id="{16A13D21-8713-8E8C-5496-D53A223288A0}"/>
              </a:ext>
            </a:extLst>
          </p:cNvPr>
          <p:cNvSpPr/>
          <p:nvPr/>
        </p:nvSpPr>
        <p:spPr>
          <a:xfrm>
            <a:off x="1048305" y="2335456"/>
            <a:ext cx="5535375" cy="2985433"/>
          </a:xfrm>
          <a:prstGeom prst="rect">
            <a:avLst/>
          </a:prstGeom>
        </p:spPr>
        <p:txBody>
          <a:bodyPr wrap="square">
            <a:spAutoFit/>
          </a:bodyPr>
          <a:lstStyle/>
          <a:p>
            <a:pPr>
              <a:spcBef>
                <a:spcPts val="600"/>
              </a:spcBef>
              <a:spcAft>
                <a:spcPts val="600"/>
              </a:spcAft>
            </a:pPr>
            <a:r>
              <a:rPr lang="en-GB" sz="1600" b="1" dirty="0">
                <a:latin typeface="Helvetica" panose="020B0604020202020204" pitchFamily="34" charset="0"/>
                <a:cs typeface="Helvetica" panose="020B0604020202020204" pitchFamily="34" charset="0"/>
              </a:rPr>
              <a:t>The Hosted Buyer Directory will:</a:t>
            </a:r>
          </a:p>
          <a:p>
            <a:pPr marL="742950" lvl="1"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Be displayed on the </a:t>
            </a:r>
            <a:r>
              <a:rPr lang="en-GB" sz="1400" u="sng" dirty="0">
                <a:latin typeface="Helvetica" panose="020B0604020202020204" pitchFamily="34" charset="0"/>
                <a:cs typeface="Helvetica" panose="020B0604020202020204" pitchFamily="34" charset="0"/>
              </a:rPr>
              <a:t>Exhibitor</a:t>
            </a:r>
            <a:r>
              <a:rPr lang="en-GB" sz="1400" dirty="0">
                <a:latin typeface="Helvetica" panose="020B0604020202020204" pitchFamily="34" charset="0"/>
                <a:cs typeface="Helvetica" panose="020B0604020202020204" pitchFamily="34" charset="0"/>
              </a:rPr>
              <a:t> dashboard only</a:t>
            </a:r>
          </a:p>
          <a:p>
            <a:pPr marL="742950" lvl="1"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Include a direct link to your Hosted Buyer Profile</a:t>
            </a:r>
          </a:p>
          <a:p>
            <a:pPr marL="742950" lvl="1"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Allow leading suppliers to connect with you easier and quicker than ever before</a:t>
            </a:r>
          </a:p>
          <a:p>
            <a:pPr marL="742950" lvl="1"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Enhance your exposure at the show</a:t>
            </a:r>
          </a:p>
          <a:p>
            <a:pPr marL="742950" lvl="1"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Increase business meeting opportunities</a:t>
            </a:r>
          </a:p>
          <a:p>
            <a:pPr marL="742950" lvl="1" indent="-285750">
              <a:spcBef>
                <a:spcPts val="600"/>
              </a:spcBef>
              <a:spcAft>
                <a:spcPts val="600"/>
              </a:spcAft>
              <a:buFont typeface="Wingdings" panose="05000000000000000000" pitchFamily="2" charset="2"/>
              <a:buChar char="ü"/>
            </a:pPr>
            <a:r>
              <a:rPr lang="en-GB" sz="1400" dirty="0">
                <a:latin typeface="Helvetica" panose="020B0604020202020204" pitchFamily="34" charset="0"/>
                <a:cs typeface="Helvetica" panose="020B0604020202020204" pitchFamily="34" charset="0"/>
              </a:rPr>
              <a:t>Showcase your products and geographical areas of interest to key suppliers</a:t>
            </a:r>
          </a:p>
        </p:txBody>
      </p:sp>
      <p:pic>
        <p:nvPicPr>
          <p:cNvPr id="5" name="Picture 4">
            <a:extLst>
              <a:ext uri="{FF2B5EF4-FFF2-40B4-BE49-F238E27FC236}">
                <a16:creationId xmlns:a16="http://schemas.microsoft.com/office/drawing/2014/main" id="{6C8115C7-1F63-675A-AEE5-C8F397794441}"/>
              </a:ext>
            </a:extLst>
          </p:cNvPr>
          <p:cNvPicPr>
            <a:picLocks noChangeAspect="1"/>
          </p:cNvPicPr>
          <p:nvPr/>
        </p:nvPicPr>
        <p:blipFill>
          <a:blip r:embed="rId5"/>
          <a:stretch>
            <a:fillRect/>
          </a:stretch>
        </p:blipFill>
        <p:spPr>
          <a:xfrm>
            <a:off x="7718926" y="2204721"/>
            <a:ext cx="2264164" cy="2973272"/>
          </a:xfrm>
          <a:prstGeom prst="rect">
            <a:avLst/>
          </a:prstGeom>
        </p:spPr>
      </p:pic>
      <p:sp>
        <p:nvSpPr>
          <p:cNvPr id="14" name="TextBox 13">
            <a:extLst>
              <a:ext uri="{FF2B5EF4-FFF2-40B4-BE49-F238E27FC236}">
                <a16:creationId xmlns:a16="http://schemas.microsoft.com/office/drawing/2014/main" id="{9AF12829-3DA3-0C9E-CEE6-B3EEB01CE3E8}"/>
              </a:ext>
            </a:extLst>
          </p:cNvPr>
          <p:cNvSpPr txBox="1"/>
          <p:nvPr/>
        </p:nvSpPr>
        <p:spPr>
          <a:xfrm>
            <a:off x="6377422" y="5253510"/>
            <a:ext cx="4615698" cy="523220"/>
          </a:xfrm>
          <a:prstGeom prst="rect">
            <a:avLst/>
          </a:prstGeom>
          <a:noFill/>
        </p:spPr>
        <p:txBody>
          <a:bodyPr wrap="square">
            <a:spAutoFit/>
          </a:bodyPr>
          <a:lstStyle/>
          <a:p>
            <a:pPr lvl="1" algn="ctr">
              <a:spcBef>
                <a:spcPts val="600"/>
              </a:spcBef>
              <a:spcAft>
                <a:spcPts val="600"/>
              </a:spcAft>
            </a:pPr>
            <a:r>
              <a:rPr lang="en-GB" sz="1400" dirty="0">
                <a:latin typeface="Helvetica" panose="020B0604020202020204" pitchFamily="34" charset="0"/>
                <a:cs typeface="Helvetica" panose="020B0604020202020204" pitchFamily="34" charset="0"/>
              </a:rPr>
              <a:t>Not completing your profile in full will affect your appearance in the Hosted Buyer Directory</a:t>
            </a:r>
            <a:endParaRPr lang="en-GB" sz="1400" dirty="0"/>
          </a:p>
        </p:txBody>
      </p:sp>
    </p:spTree>
    <p:extLst>
      <p:ext uri="{BB962C8B-B14F-4D97-AF65-F5344CB8AC3E}">
        <p14:creationId xmlns:p14="http://schemas.microsoft.com/office/powerpoint/2010/main" val="3516072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92B4C-E253-6608-956D-5DB3CFDF25B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1E3F47C-B1EA-C329-C43C-97CFF1ACCC6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 y="0"/>
            <a:ext cx="12191999" cy="6858000"/>
          </a:xfrm>
          <a:prstGeom prst="rect">
            <a:avLst/>
          </a:prstGeom>
          <a:effectLst>
            <a:innerShdw blurRad="63500" dist="50800" dir="2700000">
              <a:prstClr val="black">
                <a:alpha val="50000"/>
              </a:prstClr>
            </a:innerShdw>
          </a:effectLst>
        </p:spPr>
      </p:pic>
      <p:sp>
        <p:nvSpPr>
          <p:cNvPr id="4" name="TextBox 3">
            <a:extLst>
              <a:ext uri="{FF2B5EF4-FFF2-40B4-BE49-F238E27FC236}">
                <a16:creationId xmlns:a16="http://schemas.microsoft.com/office/drawing/2014/main" id="{7E2C93B0-4E51-A601-C734-9C66C99E3B01}"/>
              </a:ext>
            </a:extLst>
          </p:cNvPr>
          <p:cNvSpPr txBox="1"/>
          <p:nvPr/>
        </p:nvSpPr>
        <p:spPr>
          <a:xfrm>
            <a:off x="416560" y="404273"/>
            <a:ext cx="8184102" cy="646331"/>
          </a:xfrm>
          <a:prstGeom prst="rect">
            <a:avLst/>
          </a:prstGeom>
          <a:noFill/>
        </p:spPr>
        <p:txBody>
          <a:bodyPr wrap="square" rtlCol="0">
            <a:spAutoFit/>
          </a:bodyPr>
          <a:lstStyle>
            <a:defPPr>
              <a:defRPr lang="en-US"/>
            </a:defPPr>
            <a:lvl1pPr marL="12700" algn="ctr">
              <a:lnSpc>
                <a:spcPts val="6000"/>
              </a:lnSpc>
              <a:spcBef>
                <a:spcPts val="95"/>
              </a:spcBef>
              <a:defRPr sz="4000" b="1">
                <a:solidFill>
                  <a:srgbClr val="218747"/>
                </a:solidFill>
                <a:latin typeface="Helvetica" panose="020B0604020202020204" pitchFamily="34" charset="0"/>
                <a:cs typeface="Helvetica" panose="020B0604020202020204" pitchFamily="34" charset="0"/>
              </a:defRPr>
            </a:lvl1pPr>
          </a:lstStyle>
          <a:p>
            <a:pPr algn="l">
              <a:lnSpc>
                <a:spcPct val="100000"/>
              </a:lnSpc>
            </a:pPr>
            <a:r>
              <a:rPr lang="en-US" sz="3600" dirty="0">
                <a:solidFill>
                  <a:schemeClr val="bg1"/>
                </a:solidFill>
              </a:rPr>
              <a:t>Exhibitor Profile Cards</a:t>
            </a:r>
          </a:p>
        </p:txBody>
      </p:sp>
      <p:pic>
        <p:nvPicPr>
          <p:cNvPr id="8" name="Picture 7">
            <a:extLst>
              <a:ext uri="{FF2B5EF4-FFF2-40B4-BE49-F238E27FC236}">
                <a16:creationId xmlns:a16="http://schemas.microsoft.com/office/drawing/2014/main" id="{5B395DC2-C237-BF0E-B1DB-96566C5582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9600" y="167752"/>
            <a:ext cx="2479810" cy="1092894"/>
          </a:xfrm>
          <a:prstGeom prst="rect">
            <a:avLst/>
          </a:prstGeom>
        </p:spPr>
      </p:pic>
      <p:sp>
        <p:nvSpPr>
          <p:cNvPr id="9" name="Rectangle: Rounded Corners 8">
            <a:extLst>
              <a:ext uri="{FF2B5EF4-FFF2-40B4-BE49-F238E27FC236}">
                <a16:creationId xmlns:a16="http://schemas.microsoft.com/office/drawing/2014/main" id="{407D6908-18DD-CB66-E767-FDC83A61B324}"/>
              </a:ext>
            </a:extLst>
          </p:cNvPr>
          <p:cNvSpPr/>
          <p:nvPr/>
        </p:nvSpPr>
        <p:spPr>
          <a:xfrm>
            <a:off x="582042" y="1454877"/>
            <a:ext cx="11027915" cy="51186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E"/>
          </a:p>
        </p:txBody>
      </p:sp>
      <p:sp>
        <p:nvSpPr>
          <p:cNvPr id="6" name="Rectangle 5">
            <a:extLst>
              <a:ext uri="{FF2B5EF4-FFF2-40B4-BE49-F238E27FC236}">
                <a16:creationId xmlns:a16="http://schemas.microsoft.com/office/drawing/2014/main" id="{0452FBDB-3FBD-08DA-BE5E-FE471A7357C1}"/>
              </a:ext>
            </a:extLst>
          </p:cNvPr>
          <p:cNvSpPr/>
          <p:nvPr/>
        </p:nvSpPr>
        <p:spPr>
          <a:xfrm>
            <a:off x="898792" y="1713960"/>
            <a:ext cx="10328008" cy="1261884"/>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a:t>
            </a:r>
            <a:r>
              <a:rPr lang="en-GB" sz="1400" b="1" dirty="0">
                <a:solidFill>
                  <a:srgbClr val="82C836"/>
                </a:solidFill>
                <a:latin typeface="Helvetica" panose="020B0604020202020204" pitchFamily="34" charset="0"/>
                <a:cs typeface="Helvetica" panose="020B0604020202020204" pitchFamily="34" charset="0"/>
              </a:rPr>
              <a:t> </a:t>
            </a:r>
            <a:r>
              <a:rPr lang="en-GB" sz="1400" b="1" dirty="0">
                <a:solidFill>
                  <a:srgbClr val="218747"/>
                </a:solidFill>
                <a:latin typeface="Helvetica" panose="020B0604020202020204" pitchFamily="34" charset="0"/>
                <a:cs typeface="Helvetica" panose="020B0604020202020204" pitchFamily="34" charset="0"/>
              </a:rPr>
              <a:t>photo</a:t>
            </a:r>
            <a:r>
              <a:rPr lang="en-GB" sz="1400" b="1" dirty="0">
                <a:solidFill>
                  <a:srgbClr val="82C836"/>
                </a:solidFill>
                <a:latin typeface="Helvetica" panose="020B0604020202020204" pitchFamily="34" charset="0"/>
                <a:cs typeface="Helvetica" panose="020B0604020202020204" pitchFamily="34" charset="0"/>
              </a:rPr>
              <a:t> </a:t>
            </a:r>
            <a:r>
              <a:rPr lang="en-GB" sz="1400" dirty="0">
                <a:latin typeface="Helvetica" panose="020B0604020202020204" pitchFamily="34" charset="0"/>
                <a:cs typeface="Helvetica" panose="020B0604020202020204" pitchFamily="34" charset="0"/>
              </a:rPr>
              <a:t>of the Exhibitor profile card to learn more about the supplier you are interested in and their products and services</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Click on the </a:t>
            </a:r>
            <a:r>
              <a:rPr lang="en-GB" sz="1400" b="1" dirty="0">
                <a:solidFill>
                  <a:srgbClr val="1F7F44"/>
                </a:solidFill>
                <a:latin typeface="Helvetica" panose="020B0604020202020204" pitchFamily="34" charset="0"/>
                <a:cs typeface="Helvetica" panose="020B0604020202020204" pitchFamily="34" charset="0"/>
              </a:rPr>
              <a:t>company name </a:t>
            </a:r>
            <a:r>
              <a:rPr lang="en-GB" sz="1400" dirty="0">
                <a:latin typeface="Helvetica" panose="020B0604020202020204" pitchFamily="34" charset="0"/>
                <a:cs typeface="Helvetica" panose="020B0604020202020204" pitchFamily="34" charset="0"/>
              </a:rPr>
              <a:t>to see more company information and other exhibiting delegates</a:t>
            </a:r>
          </a:p>
          <a:p>
            <a:pPr marL="285750" indent="-285750">
              <a:spcBef>
                <a:spcPts val="600"/>
              </a:spcBef>
              <a:spcAft>
                <a:spcPts val="600"/>
              </a:spcAft>
              <a:buFont typeface="Arial" panose="020B0604020202020204" pitchFamily="34" charset="0"/>
              <a:buChar char="•"/>
            </a:pPr>
            <a:r>
              <a:rPr lang="en-GB" sz="1400" dirty="0">
                <a:latin typeface="Helvetica" panose="020B0604020202020204" pitchFamily="34" charset="0"/>
                <a:cs typeface="Helvetica" panose="020B0604020202020204" pitchFamily="34" charset="0"/>
              </a:rPr>
              <a:t>You will only be able to make meetings if you and the supplier have </a:t>
            </a:r>
            <a:r>
              <a:rPr lang="en-GB" sz="1400" b="1" dirty="0">
                <a:solidFill>
                  <a:srgbClr val="218747"/>
                </a:solidFill>
                <a:latin typeface="Helvetica" panose="020B0604020202020204" pitchFamily="34" charset="0"/>
                <a:cs typeface="Helvetica" panose="020B0604020202020204" pitchFamily="34" charset="0"/>
              </a:rPr>
              <a:t>mutually available times in your schedules</a:t>
            </a:r>
          </a:p>
        </p:txBody>
      </p:sp>
      <p:pic>
        <p:nvPicPr>
          <p:cNvPr id="7" name="Picture 6">
            <a:extLst>
              <a:ext uri="{FF2B5EF4-FFF2-40B4-BE49-F238E27FC236}">
                <a16:creationId xmlns:a16="http://schemas.microsoft.com/office/drawing/2014/main" id="{246498D9-13F0-86AF-6A0E-9D20D5C11AB8}"/>
              </a:ext>
            </a:extLst>
          </p:cNvPr>
          <p:cNvPicPr>
            <a:picLocks noChangeAspect="1"/>
          </p:cNvPicPr>
          <p:nvPr/>
        </p:nvPicPr>
        <p:blipFill>
          <a:blip r:embed="rId5"/>
          <a:stretch>
            <a:fillRect/>
          </a:stretch>
        </p:blipFill>
        <p:spPr>
          <a:xfrm>
            <a:off x="898792" y="3513456"/>
            <a:ext cx="1503692" cy="2161318"/>
          </a:xfrm>
          <a:prstGeom prst="rect">
            <a:avLst/>
          </a:prstGeom>
        </p:spPr>
      </p:pic>
      <p:pic>
        <p:nvPicPr>
          <p:cNvPr id="10" name="Picture 9">
            <a:extLst>
              <a:ext uri="{FF2B5EF4-FFF2-40B4-BE49-F238E27FC236}">
                <a16:creationId xmlns:a16="http://schemas.microsoft.com/office/drawing/2014/main" id="{F3276AAD-5237-D230-7EDB-13C4862C67B8}"/>
              </a:ext>
            </a:extLst>
          </p:cNvPr>
          <p:cNvPicPr>
            <a:picLocks noChangeAspect="1"/>
          </p:cNvPicPr>
          <p:nvPr/>
        </p:nvPicPr>
        <p:blipFill>
          <a:blip r:embed="rId6"/>
          <a:stretch>
            <a:fillRect/>
          </a:stretch>
        </p:blipFill>
        <p:spPr>
          <a:xfrm>
            <a:off x="4335370" y="3513456"/>
            <a:ext cx="1838325" cy="2419350"/>
          </a:xfrm>
          <a:prstGeom prst="rect">
            <a:avLst/>
          </a:prstGeom>
        </p:spPr>
      </p:pic>
      <p:sp>
        <p:nvSpPr>
          <p:cNvPr id="11" name="Rounded Rectangle 36">
            <a:extLst>
              <a:ext uri="{FF2B5EF4-FFF2-40B4-BE49-F238E27FC236}">
                <a16:creationId xmlns:a16="http://schemas.microsoft.com/office/drawing/2014/main" id="{BACDCD53-3996-297D-98E2-A6F0DCD65787}"/>
              </a:ext>
            </a:extLst>
          </p:cNvPr>
          <p:cNvSpPr/>
          <p:nvPr/>
        </p:nvSpPr>
        <p:spPr>
          <a:xfrm>
            <a:off x="2987997" y="3963173"/>
            <a:ext cx="1172841" cy="1261883"/>
          </a:xfrm>
          <a:prstGeom prst="roundRect">
            <a:avLst/>
          </a:prstGeom>
          <a:noFill/>
          <a:ln w="19050">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Click on the profile picture to find out more about the Exhibitor delegate</a:t>
            </a:r>
          </a:p>
        </p:txBody>
      </p:sp>
      <p:sp>
        <p:nvSpPr>
          <p:cNvPr id="12" name="Rounded Rectangle 36">
            <a:extLst>
              <a:ext uri="{FF2B5EF4-FFF2-40B4-BE49-F238E27FC236}">
                <a16:creationId xmlns:a16="http://schemas.microsoft.com/office/drawing/2014/main" id="{C668AE47-9458-DDC5-48A1-AFF54D2BECA6}"/>
              </a:ext>
            </a:extLst>
          </p:cNvPr>
          <p:cNvSpPr/>
          <p:nvPr/>
        </p:nvSpPr>
        <p:spPr>
          <a:xfrm>
            <a:off x="6282663" y="4641310"/>
            <a:ext cx="1425265" cy="1394598"/>
          </a:xfrm>
          <a:prstGeom prst="roundRect">
            <a:avLst/>
          </a:prstGeom>
          <a:noFill/>
          <a:ln w="19050">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Click on the company name to find out more about the company &amp; find other company delegates</a:t>
            </a:r>
          </a:p>
        </p:txBody>
      </p:sp>
      <p:cxnSp>
        <p:nvCxnSpPr>
          <p:cNvPr id="13" name="Straight Arrow Connector 12">
            <a:extLst>
              <a:ext uri="{FF2B5EF4-FFF2-40B4-BE49-F238E27FC236}">
                <a16:creationId xmlns:a16="http://schemas.microsoft.com/office/drawing/2014/main" id="{F09701F6-2441-004A-C965-2DAAE40C9F09}"/>
              </a:ext>
            </a:extLst>
          </p:cNvPr>
          <p:cNvCxnSpPr>
            <a:cxnSpLocks/>
          </p:cNvCxnSpPr>
          <p:nvPr/>
        </p:nvCxnSpPr>
        <p:spPr>
          <a:xfrm flipH="1">
            <a:off x="5523433" y="5286541"/>
            <a:ext cx="625076"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08127E6-18AF-3967-BB41-E01B0AD4B4F0}"/>
              </a:ext>
            </a:extLst>
          </p:cNvPr>
          <p:cNvCxnSpPr>
            <a:cxnSpLocks/>
          </p:cNvCxnSpPr>
          <p:nvPr/>
        </p:nvCxnSpPr>
        <p:spPr>
          <a:xfrm>
            <a:off x="4253304" y="4534319"/>
            <a:ext cx="468503"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9EE83E5-6617-FD21-ED67-648300A2BDCD}"/>
              </a:ext>
            </a:extLst>
          </p:cNvPr>
          <p:cNvCxnSpPr>
            <a:cxnSpLocks/>
          </p:cNvCxnSpPr>
          <p:nvPr/>
        </p:nvCxnSpPr>
        <p:spPr>
          <a:xfrm flipH="1">
            <a:off x="2402484" y="4534319"/>
            <a:ext cx="508219"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A1BCBC3-72C9-3F5C-1739-11A7510E41A1}"/>
              </a:ext>
            </a:extLst>
          </p:cNvPr>
          <p:cNvCxnSpPr>
            <a:cxnSpLocks/>
          </p:cNvCxnSpPr>
          <p:nvPr/>
        </p:nvCxnSpPr>
        <p:spPr>
          <a:xfrm>
            <a:off x="7764043" y="5324533"/>
            <a:ext cx="607599"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497C6604-84B6-A3C1-5B61-C2FAA09DC1CC}"/>
              </a:ext>
            </a:extLst>
          </p:cNvPr>
          <p:cNvPicPr>
            <a:picLocks noChangeAspect="1"/>
          </p:cNvPicPr>
          <p:nvPr/>
        </p:nvPicPr>
        <p:blipFill>
          <a:blip r:embed="rId7"/>
          <a:stretch>
            <a:fillRect/>
          </a:stretch>
        </p:blipFill>
        <p:spPr>
          <a:xfrm>
            <a:off x="8371643" y="4291109"/>
            <a:ext cx="3004822" cy="1554280"/>
          </a:xfrm>
          <a:prstGeom prst="rect">
            <a:avLst/>
          </a:prstGeom>
        </p:spPr>
      </p:pic>
    </p:spTree>
    <p:extLst>
      <p:ext uri="{BB962C8B-B14F-4D97-AF65-F5344CB8AC3E}">
        <p14:creationId xmlns:p14="http://schemas.microsoft.com/office/powerpoint/2010/main" val="999612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2FB3FD982C471A4692AAA6E037C7A8BA" ma:contentTypeVersion="14" ma:contentTypeDescription="Create a new document." ma:contentTypeScope="" ma:versionID="cf8c0b239ae3a5b12af07e843e80f5fd">
  <xsd:schema xmlns:xsd="http://www.w3.org/2001/XMLSchema" xmlns:xs="http://www.w3.org/2001/XMLSchema" xmlns:p="http://schemas.microsoft.com/office/2006/metadata/properties" xmlns:ns2="8f146d85-7172-4470-8ce9-1ec659ed3b39" xmlns:ns3="8eebc7c6-0ffc-4080-9017-90d353f65921" targetNamespace="http://schemas.microsoft.com/office/2006/metadata/properties" ma:root="true" ma:fieldsID="7f0c423b73742b926a9a2421750db50a" ns2:_="" ns3:_="">
    <xsd:import namespace="8f146d85-7172-4470-8ce9-1ec659ed3b39"/>
    <xsd:import namespace="8eebc7c6-0ffc-4080-9017-90d353f6592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146d85-7172-4470-8ce9-1ec659ed3b3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f6758c7-a414-494e-8322-67fa7317d0b7}" ma:internalName="TaxCatchAll" ma:showField="CatchAllData" ma:web="8f146d85-7172-4470-8ce9-1ec659ed3b3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ebc7c6-0ffc-4080-9017-90d353f6592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c1b5d4a-bc16-4283-ba52-76d7c58ef302"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8f146d85-7172-4470-8ce9-1ec659ed3b39" xsi:nil="true"/>
    <lcf76f155ced4ddcb4097134ff3c332f xmlns="8eebc7c6-0ffc-4080-9017-90d353f65921">
      <Terms xmlns="http://schemas.microsoft.com/office/infopath/2007/PartnerControls"/>
    </lcf76f155ced4ddcb4097134ff3c332f>
    <_dlc_DocId xmlns="8f146d85-7172-4470-8ce9-1ec659ed3b39">WEXFD2QKYTPJ-727751095-631</_dlc_DocId>
    <_dlc_DocIdUrl xmlns="8f146d85-7172-4470-8ce9-1ec659ed3b39">
      <Url>https://sectormarketinglimited.sharepoint.com/sites/FileShare/_layouts/15/DocIdRedir.aspx?ID=WEXFD2QKYTPJ-727751095-631</Url>
      <Description>WEXFD2QKYTPJ-727751095-631</Description>
    </_dlc_DocIdUrl>
  </documentManagement>
</p:properties>
</file>

<file path=customXml/itemProps1.xml><?xml version="1.0" encoding="utf-8"?>
<ds:datastoreItem xmlns:ds="http://schemas.openxmlformats.org/officeDocument/2006/customXml" ds:itemID="{B204DB9B-D5A5-441D-81B8-59226137572B}">
  <ds:schemaRefs>
    <ds:schemaRef ds:uri="http://schemas.microsoft.com/sharepoint/v3/contenttype/forms"/>
  </ds:schemaRefs>
</ds:datastoreItem>
</file>

<file path=customXml/itemProps2.xml><?xml version="1.0" encoding="utf-8"?>
<ds:datastoreItem xmlns:ds="http://schemas.openxmlformats.org/officeDocument/2006/customXml" ds:itemID="{4605661F-D699-4766-BE32-2596C730215D}">
  <ds:schemaRefs>
    <ds:schemaRef ds:uri="http://schemas.microsoft.com/sharepoint/events"/>
  </ds:schemaRefs>
</ds:datastoreItem>
</file>

<file path=customXml/itemProps3.xml><?xml version="1.0" encoding="utf-8"?>
<ds:datastoreItem xmlns:ds="http://schemas.openxmlformats.org/officeDocument/2006/customXml" ds:itemID="{FA505931-CAEC-4AC7-A5D3-A78ED3FD88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146d85-7172-4470-8ce9-1ec659ed3b39"/>
    <ds:schemaRef ds:uri="8eebc7c6-0ffc-4080-9017-90d353f659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B6AB1FC-EC7D-4840-BC0F-B75C07C26B23}">
  <ds:schemaRefs>
    <ds:schemaRef ds:uri="http://schemas.microsoft.com/office/2006/metadata/properties"/>
    <ds:schemaRef ds:uri="http://schemas.microsoft.com/office/infopath/2007/PartnerControls"/>
    <ds:schemaRef ds:uri="8f146d85-7172-4470-8ce9-1ec659ed3b39"/>
    <ds:schemaRef ds:uri="8eebc7c6-0ffc-4080-9017-90d353f65921"/>
  </ds:schemaRefs>
</ds:datastoreItem>
</file>

<file path=docMetadata/LabelInfo.xml><?xml version="1.0" encoding="utf-8"?>
<clbl:labelList xmlns:clbl="http://schemas.microsoft.com/office/2020/mipLabelMetadata">
  <clbl:label id="{549ac42a-3eb4-4074-b885-aea26bd6241e}" enabled="1" method="Privileged" siteId="{9274ee3f-9425-4109-a27f-9fb15c10675d}" removed="0"/>
</clbl:labelList>
</file>

<file path=docProps/app.xml><?xml version="1.0" encoding="utf-8"?>
<Properties xmlns="http://schemas.openxmlformats.org/officeDocument/2006/extended-properties" xmlns:vt="http://schemas.openxmlformats.org/officeDocument/2006/docPropsVTypes">
  <Template/>
  <TotalTime>13753</TotalTime>
  <Words>2531</Words>
  <Application>Microsoft Office PowerPoint</Application>
  <PresentationFormat>Widescreen</PresentationFormat>
  <Paragraphs>182</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Juliano, Jethro Fil S. (REPH-MNL)</dc:creator>
  <cp:lastModifiedBy>Daniela Gama</cp:lastModifiedBy>
  <cp:revision>499</cp:revision>
  <dcterms:created xsi:type="dcterms:W3CDTF">2021-01-20T09:56:00Z</dcterms:created>
  <dcterms:modified xsi:type="dcterms:W3CDTF">2026-07-30T10:50:42Z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49ac42a-3eb4-4074-b885-aea26bd6241e_Enabled">
    <vt:lpwstr>True</vt:lpwstr>
  </property>
  <property fmtid="{D5CDD505-2E9C-101B-9397-08002B2CF9AE}" pid="3" name="MSIP_Label_549ac42a-3eb4-4074-b885-aea26bd6241e_SiteId">
    <vt:lpwstr>9274ee3f-9425-4109-a27f-9fb15c10675d</vt:lpwstr>
  </property>
  <property fmtid="{D5CDD505-2E9C-101B-9397-08002B2CF9AE}" pid="4" name="MSIP_Label_549ac42a-3eb4-4074-b885-aea26bd6241e_Owner">
    <vt:lpwstr>JULIANJS@legal.regn.net</vt:lpwstr>
  </property>
  <property fmtid="{D5CDD505-2E9C-101B-9397-08002B2CF9AE}" pid="5" name="MSIP_Label_549ac42a-3eb4-4074-b885-aea26bd6241e_SetDate">
    <vt:lpwstr>2021-01-20T10:31:53.8908498Z</vt:lpwstr>
  </property>
  <property fmtid="{D5CDD505-2E9C-101B-9397-08002B2CF9AE}" pid="6" name="MSIP_Label_549ac42a-3eb4-4074-b885-aea26bd6241e_Name">
    <vt:lpwstr>General Business</vt:lpwstr>
  </property>
  <property fmtid="{D5CDD505-2E9C-101B-9397-08002B2CF9AE}" pid="7" name="MSIP_Label_549ac42a-3eb4-4074-b885-aea26bd6241e_Application">
    <vt:lpwstr>Microsoft Azure Information Protection</vt:lpwstr>
  </property>
  <property fmtid="{D5CDD505-2E9C-101B-9397-08002B2CF9AE}" pid="8" name="MSIP_Label_549ac42a-3eb4-4074-b885-aea26bd6241e_ActionId">
    <vt:lpwstr>759312c4-f1e8-4588-be33-621c64d88029</vt:lpwstr>
  </property>
  <property fmtid="{D5CDD505-2E9C-101B-9397-08002B2CF9AE}" pid="9" name="MSIP_Label_549ac42a-3eb4-4074-b885-aea26bd6241e_Extended_MSFT_Method">
    <vt:lpwstr>Automatic</vt:lpwstr>
  </property>
  <property fmtid="{D5CDD505-2E9C-101B-9397-08002B2CF9AE}" pid="10" name="Sensitivity">
    <vt:lpwstr>General Business</vt:lpwstr>
  </property>
  <property fmtid="{D5CDD505-2E9C-101B-9397-08002B2CF9AE}" pid="11" name="ContentTypeId">
    <vt:lpwstr>0x0101002FB3FD982C471A4692AAA6E037C7A8BA</vt:lpwstr>
  </property>
  <property fmtid="{D5CDD505-2E9C-101B-9397-08002B2CF9AE}" pid="12" name="_dlc_DocIdItemGuid">
    <vt:lpwstr>26c12e3d-bc1c-404a-8606-5fbfc7908605</vt:lpwstr>
  </property>
</Properties>
</file>