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1C362-6F88-4535-B105-F1115B76E0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0CEE691F-E9B9-4573-BCCE-ED00C61286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7D484174-DF7B-4DE3-9BA1-C8C364692722}"/>
              </a:ext>
            </a:extLst>
          </p:cNvPr>
          <p:cNvSpPr>
            <a:spLocks noGrp="1"/>
          </p:cNvSpPr>
          <p:nvPr>
            <p:ph type="dt" sz="half" idx="10"/>
          </p:nvPr>
        </p:nvSpPr>
        <p:spPr/>
        <p:txBody>
          <a:bodyPr/>
          <a:lstStyle/>
          <a:p>
            <a:fld id="{DEAED247-162B-4135-BA75-971F7DCCDD4C}" type="datetimeFigureOut">
              <a:rPr lang="en-ZA" smtClean="0"/>
              <a:t>2022/04/05</a:t>
            </a:fld>
            <a:endParaRPr lang="en-ZA"/>
          </a:p>
        </p:txBody>
      </p:sp>
      <p:sp>
        <p:nvSpPr>
          <p:cNvPr id="5" name="Footer Placeholder 4">
            <a:extLst>
              <a:ext uri="{FF2B5EF4-FFF2-40B4-BE49-F238E27FC236}">
                <a16:creationId xmlns:a16="http://schemas.microsoft.com/office/drawing/2014/main" id="{142F1AA8-473D-4791-8F60-35E7A266D42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72991A8-0B69-44A2-8C13-1E8AF8D4EF7D}"/>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185226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2DC7-3E14-402B-9748-F319D5B41A2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8B30E0D-B68A-4504-866E-5B39A32CAC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E6A50E9-D92C-4B2E-9A82-AD47DDA4DF31}"/>
              </a:ext>
            </a:extLst>
          </p:cNvPr>
          <p:cNvSpPr>
            <a:spLocks noGrp="1"/>
          </p:cNvSpPr>
          <p:nvPr>
            <p:ph type="dt" sz="half" idx="10"/>
          </p:nvPr>
        </p:nvSpPr>
        <p:spPr/>
        <p:txBody>
          <a:bodyPr/>
          <a:lstStyle/>
          <a:p>
            <a:fld id="{DEAED247-162B-4135-BA75-971F7DCCDD4C}" type="datetimeFigureOut">
              <a:rPr lang="en-ZA" smtClean="0"/>
              <a:t>2022/04/05</a:t>
            </a:fld>
            <a:endParaRPr lang="en-ZA"/>
          </a:p>
        </p:txBody>
      </p:sp>
      <p:sp>
        <p:nvSpPr>
          <p:cNvPr id="5" name="Footer Placeholder 4">
            <a:extLst>
              <a:ext uri="{FF2B5EF4-FFF2-40B4-BE49-F238E27FC236}">
                <a16:creationId xmlns:a16="http://schemas.microsoft.com/office/drawing/2014/main" id="{B6671194-4233-48D5-94C4-03FDACB19A6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7F18680-8B51-4F7F-B5AC-299C34BC1162}"/>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229033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8CC92A-9C0E-4522-9F2F-2C23ADC2D6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04037D7-DE84-4E2D-A974-919CB3B90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74FBEE8-9B06-4AD7-96C5-A08AF7AB7F81}"/>
              </a:ext>
            </a:extLst>
          </p:cNvPr>
          <p:cNvSpPr>
            <a:spLocks noGrp="1"/>
          </p:cNvSpPr>
          <p:nvPr>
            <p:ph type="dt" sz="half" idx="10"/>
          </p:nvPr>
        </p:nvSpPr>
        <p:spPr/>
        <p:txBody>
          <a:bodyPr/>
          <a:lstStyle/>
          <a:p>
            <a:fld id="{DEAED247-162B-4135-BA75-971F7DCCDD4C}" type="datetimeFigureOut">
              <a:rPr lang="en-ZA" smtClean="0"/>
              <a:t>2022/04/05</a:t>
            </a:fld>
            <a:endParaRPr lang="en-ZA"/>
          </a:p>
        </p:txBody>
      </p:sp>
      <p:sp>
        <p:nvSpPr>
          <p:cNvPr id="5" name="Footer Placeholder 4">
            <a:extLst>
              <a:ext uri="{FF2B5EF4-FFF2-40B4-BE49-F238E27FC236}">
                <a16:creationId xmlns:a16="http://schemas.microsoft.com/office/drawing/2014/main" id="{04037BDB-71C0-4878-BF4E-9540F452C7F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DCA5499-8707-4778-9741-A261BFABE147}"/>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180533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4EB7-9371-4B91-80C2-C1CF0F427D9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D8FBA9A-8AA1-4C4C-861C-2D335C3376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EB205EC-05B4-41A7-B4AE-DA464F8A5ED7}"/>
              </a:ext>
            </a:extLst>
          </p:cNvPr>
          <p:cNvSpPr>
            <a:spLocks noGrp="1"/>
          </p:cNvSpPr>
          <p:nvPr>
            <p:ph type="dt" sz="half" idx="10"/>
          </p:nvPr>
        </p:nvSpPr>
        <p:spPr/>
        <p:txBody>
          <a:bodyPr/>
          <a:lstStyle/>
          <a:p>
            <a:fld id="{DEAED247-162B-4135-BA75-971F7DCCDD4C}" type="datetimeFigureOut">
              <a:rPr lang="en-ZA" smtClean="0"/>
              <a:t>2022/04/05</a:t>
            </a:fld>
            <a:endParaRPr lang="en-ZA"/>
          </a:p>
        </p:txBody>
      </p:sp>
      <p:sp>
        <p:nvSpPr>
          <p:cNvPr id="5" name="Footer Placeholder 4">
            <a:extLst>
              <a:ext uri="{FF2B5EF4-FFF2-40B4-BE49-F238E27FC236}">
                <a16:creationId xmlns:a16="http://schemas.microsoft.com/office/drawing/2014/main" id="{4E88B485-7D7F-419B-96D5-292CEFF7F94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F3B41CD-EF5B-45D6-8CBF-2ECB3D8F1432}"/>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214501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DFCB-AF3E-482A-B7E0-A7B844A70F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E52389B-3402-4CE5-ADB5-85F5ED5820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95E209-97D4-4CBE-AA96-28CC4CCD9DE0}"/>
              </a:ext>
            </a:extLst>
          </p:cNvPr>
          <p:cNvSpPr>
            <a:spLocks noGrp="1"/>
          </p:cNvSpPr>
          <p:nvPr>
            <p:ph type="dt" sz="half" idx="10"/>
          </p:nvPr>
        </p:nvSpPr>
        <p:spPr/>
        <p:txBody>
          <a:bodyPr/>
          <a:lstStyle/>
          <a:p>
            <a:fld id="{DEAED247-162B-4135-BA75-971F7DCCDD4C}" type="datetimeFigureOut">
              <a:rPr lang="en-ZA" smtClean="0"/>
              <a:t>2022/04/05</a:t>
            </a:fld>
            <a:endParaRPr lang="en-ZA"/>
          </a:p>
        </p:txBody>
      </p:sp>
      <p:sp>
        <p:nvSpPr>
          <p:cNvPr id="5" name="Footer Placeholder 4">
            <a:extLst>
              <a:ext uri="{FF2B5EF4-FFF2-40B4-BE49-F238E27FC236}">
                <a16:creationId xmlns:a16="http://schemas.microsoft.com/office/drawing/2014/main" id="{A7198968-8A9D-4F72-BBA1-E1B3F8821AD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2052FA0-EC17-4946-BA0F-E502FFA6E8AF}"/>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89747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E07CF-D1C2-4563-9302-DAA4FC4AD35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8CE0CBA-8A38-4AEB-B0E0-FC562490D0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7374D979-9B3B-4A1D-AA9C-C889F1C486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4EDFFFBA-211E-433B-87DC-FA5B33EE7E49}"/>
              </a:ext>
            </a:extLst>
          </p:cNvPr>
          <p:cNvSpPr>
            <a:spLocks noGrp="1"/>
          </p:cNvSpPr>
          <p:nvPr>
            <p:ph type="dt" sz="half" idx="10"/>
          </p:nvPr>
        </p:nvSpPr>
        <p:spPr/>
        <p:txBody>
          <a:bodyPr/>
          <a:lstStyle/>
          <a:p>
            <a:fld id="{DEAED247-162B-4135-BA75-971F7DCCDD4C}" type="datetimeFigureOut">
              <a:rPr lang="en-ZA" smtClean="0"/>
              <a:t>2022/04/05</a:t>
            </a:fld>
            <a:endParaRPr lang="en-ZA"/>
          </a:p>
        </p:txBody>
      </p:sp>
      <p:sp>
        <p:nvSpPr>
          <p:cNvPr id="6" name="Footer Placeholder 5">
            <a:extLst>
              <a:ext uri="{FF2B5EF4-FFF2-40B4-BE49-F238E27FC236}">
                <a16:creationId xmlns:a16="http://schemas.microsoft.com/office/drawing/2014/main" id="{748E150A-82EA-4945-B0BB-E78794AAF47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6F42D48-35F4-486B-BFE7-3F3F2439BCA7}"/>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152928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911B-764C-4B3F-98A2-5C3793C760B9}"/>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D62DC4FE-B291-425F-816E-651EE02C50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F550D2-D637-4785-BDE5-914CC613F3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9CFF950C-CF28-46D6-A7EE-A28E440478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027CD5-28FA-44DE-A91F-2D4B1DC278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96D163FD-40CC-45BA-9D78-AA26C376EA7A}"/>
              </a:ext>
            </a:extLst>
          </p:cNvPr>
          <p:cNvSpPr>
            <a:spLocks noGrp="1"/>
          </p:cNvSpPr>
          <p:nvPr>
            <p:ph type="dt" sz="half" idx="10"/>
          </p:nvPr>
        </p:nvSpPr>
        <p:spPr/>
        <p:txBody>
          <a:bodyPr/>
          <a:lstStyle/>
          <a:p>
            <a:fld id="{DEAED247-162B-4135-BA75-971F7DCCDD4C}" type="datetimeFigureOut">
              <a:rPr lang="en-ZA" smtClean="0"/>
              <a:t>2022/04/05</a:t>
            </a:fld>
            <a:endParaRPr lang="en-ZA"/>
          </a:p>
        </p:txBody>
      </p:sp>
      <p:sp>
        <p:nvSpPr>
          <p:cNvPr id="8" name="Footer Placeholder 7">
            <a:extLst>
              <a:ext uri="{FF2B5EF4-FFF2-40B4-BE49-F238E27FC236}">
                <a16:creationId xmlns:a16="http://schemas.microsoft.com/office/drawing/2014/main" id="{EF929045-CE53-47FC-9560-E3BF98EE66F2}"/>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41123E1A-FDA3-45A8-B730-3EB2BF9F7475}"/>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272757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0864-5F09-4E18-B1D5-DAA40CD05AC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CCF58D93-5783-4123-AF5E-63349246BEC9}"/>
              </a:ext>
            </a:extLst>
          </p:cNvPr>
          <p:cNvSpPr>
            <a:spLocks noGrp="1"/>
          </p:cNvSpPr>
          <p:nvPr>
            <p:ph type="dt" sz="half" idx="10"/>
          </p:nvPr>
        </p:nvSpPr>
        <p:spPr/>
        <p:txBody>
          <a:bodyPr/>
          <a:lstStyle/>
          <a:p>
            <a:fld id="{DEAED247-162B-4135-BA75-971F7DCCDD4C}" type="datetimeFigureOut">
              <a:rPr lang="en-ZA" smtClean="0"/>
              <a:t>2022/04/05</a:t>
            </a:fld>
            <a:endParaRPr lang="en-ZA"/>
          </a:p>
        </p:txBody>
      </p:sp>
      <p:sp>
        <p:nvSpPr>
          <p:cNvPr id="4" name="Footer Placeholder 3">
            <a:extLst>
              <a:ext uri="{FF2B5EF4-FFF2-40B4-BE49-F238E27FC236}">
                <a16:creationId xmlns:a16="http://schemas.microsoft.com/office/drawing/2014/main" id="{4F4446B9-8AB8-4D30-91EF-5FFE2B00F01A}"/>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3CC8A40-51F4-4B80-B1C4-98FAF41D3F6C}"/>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249630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95C523-05A0-442A-AF7F-1CC0414624E0}"/>
              </a:ext>
            </a:extLst>
          </p:cNvPr>
          <p:cNvSpPr>
            <a:spLocks noGrp="1"/>
          </p:cNvSpPr>
          <p:nvPr>
            <p:ph type="dt" sz="half" idx="10"/>
          </p:nvPr>
        </p:nvSpPr>
        <p:spPr/>
        <p:txBody>
          <a:bodyPr/>
          <a:lstStyle/>
          <a:p>
            <a:fld id="{DEAED247-162B-4135-BA75-971F7DCCDD4C}" type="datetimeFigureOut">
              <a:rPr lang="en-ZA" smtClean="0"/>
              <a:t>2022/04/05</a:t>
            </a:fld>
            <a:endParaRPr lang="en-ZA"/>
          </a:p>
        </p:txBody>
      </p:sp>
      <p:sp>
        <p:nvSpPr>
          <p:cNvPr id="3" name="Footer Placeholder 2">
            <a:extLst>
              <a:ext uri="{FF2B5EF4-FFF2-40B4-BE49-F238E27FC236}">
                <a16:creationId xmlns:a16="http://schemas.microsoft.com/office/drawing/2014/main" id="{05288B5C-01BC-4F19-A283-374AC8C903D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86DBDDE8-7313-482E-ABF3-3E8BBF770D41}"/>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171218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0C07-6F84-4C7D-9EAE-DF17A224E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FD628CDE-0698-4EFB-92D4-E3690B023A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D56F39E-C870-4481-BE73-3126B9646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F39B5B-84E7-470D-AFB1-DA7543439CCA}"/>
              </a:ext>
            </a:extLst>
          </p:cNvPr>
          <p:cNvSpPr>
            <a:spLocks noGrp="1"/>
          </p:cNvSpPr>
          <p:nvPr>
            <p:ph type="dt" sz="half" idx="10"/>
          </p:nvPr>
        </p:nvSpPr>
        <p:spPr/>
        <p:txBody>
          <a:bodyPr/>
          <a:lstStyle/>
          <a:p>
            <a:fld id="{DEAED247-162B-4135-BA75-971F7DCCDD4C}" type="datetimeFigureOut">
              <a:rPr lang="en-ZA" smtClean="0"/>
              <a:t>2022/04/05</a:t>
            </a:fld>
            <a:endParaRPr lang="en-ZA"/>
          </a:p>
        </p:txBody>
      </p:sp>
      <p:sp>
        <p:nvSpPr>
          <p:cNvPr id="6" name="Footer Placeholder 5">
            <a:extLst>
              <a:ext uri="{FF2B5EF4-FFF2-40B4-BE49-F238E27FC236}">
                <a16:creationId xmlns:a16="http://schemas.microsoft.com/office/drawing/2014/main" id="{1AE958B4-234D-4A83-8C75-834A57401E9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D8B45F3-C8F6-4746-A134-584B4E8125A0}"/>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458896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FE5C-5229-48A1-AB04-B2B4754B5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F1D5E97F-A8F6-4D21-BD84-E7FC86DC0B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5D47968D-97D1-4ADA-836C-4B48E1EE0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497A51-3E42-41EA-8126-F14653F6C323}"/>
              </a:ext>
            </a:extLst>
          </p:cNvPr>
          <p:cNvSpPr>
            <a:spLocks noGrp="1"/>
          </p:cNvSpPr>
          <p:nvPr>
            <p:ph type="dt" sz="half" idx="10"/>
          </p:nvPr>
        </p:nvSpPr>
        <p:spPr/>
        <p:txBody>
          <a:bodyPr/>
          <a:lstStyle/>
          <a:p>
            <a:fld id="{DEAED247-162B-4135-BA75-971F7DCCDD4C}" type="datetimeFigureOut">
              <a:rPr lang="en-ZA" smtClean="0"/>
              <a:t>2022/04/05</a:t>
            </a:fld>
            <a:endParaRPr lang="en-ZA"/>
          </a:p>
        </p:txBody>
      </p:sp>
      <p:sp>
        <p:nvSpPr>
          <p:cNvPr id="6" name="Footer Placeholder 5">
            <a:extLst>
              <a:ext uri="{FF2B5EF4-FFF2-40B4-BE49-F238E27FC236}">
                <a16:creationId xmlns:a16="http://schemas.microsoft.com/office/drawing/2014/main" id="{0B8EECD7-6269-4962-8713-A13E11E36AA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03BB3C7-800C-465D-9378-2FF2B3190E29}"/>
              </a:ext>
            </a:extLst>
          </p:cNvPr>
          <p:cNvSpPr>
            <a:spLocks noGrp="1"/>
          </p:cNvSpPr>
          <p:nvPr>
            <p:ph type="sldNum" sz="quarter" idx="12"/>
          </p:nvPr>
        </p:nvSpPr>
        <p:spPr/>
        <p:txBody>
          <a:bodyPr/>
          <a:lstStyle/>
          <a:p>
            <a:fld id="{3E9362C2-287F-4ACF-A21A-B34BBD203E59}" type="slidenum">
              <a:rPr lang="en-ZA" smtClean="0"/>
              <a:t>‹#›</a:t>
            </a:fld>
            <a:endParaRPr lang="en-ZA"/>
          </a:p>
        </p:txBody>
      </p:sp>
    </p:spTree>
    <p:extLst>
      <p:ext uri="{BB962C8B-B14F-4D97-AF65-F5344CB8AC3E}">
        <p14:creationId xmlns:p14="http://schemas.microsoft.com/office/powerpoint/2010/main" val="397034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43A040-61BB-4064-AFC9-5D5641CEC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A5CDDA4-2051-4165-A58E-3651195F93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8E2195E-68F3-4BFD-88D7-28003C2E3D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ED247-162B-4135-BA75-971F7DCCDD4C}" type="datetimeFigureOut">
              <a:rPr lang="en-ZA" smtClean="0"/>
              <a:t>2022/04/05</a:t>
            </a:fld>
            <a:endParaRPr lang="en-ZA"/>
          </a:p>
        </p:txBody>
      </p:sp>
      <p:sp>
        <p:nvSpPr>
          <p:cNvPr id="5" name="Footer Placeholder 4">
            <a:extLst>
              <a:ext uri="{FF2B5EF4-FFF2-40B4-BE49-F238E27FC236}">
                <a16:creationId xmlns:a16="http://schemas.microsoft.com/office/drawing/2014/main" id="{33F526D6-711B-4806-8765-26A38664F4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F73236A9-A203-401E-A254-DA1193AD8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362C2-287F-4ACF-A21A-B34BBD203E59}" type="slidenum">
              <a:rPr lang="en-ZA" smtClean="0"/>
              <a:t>‹#›</a:t>
            </a:fld>
            <a:endParaRPr lang="en-ZA"/>
          </a:p>
        </p:txBody>
      </p:sp>
    </p:spTree>
    <p:extLst>
      <p:ext uri="{BB962C8B-B14F-4D97-AF65-F5344CB8AC3E}">
        <p14:creationId xmlns:p14="http://schemas.microsoft.com/office/powerpoint/2010/main" val="3474864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mailto:africanawards@reedexpoafrica.co.za?subject=WTMA%202020%20Entry%20Submiss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797E1-C185-4A99-B087-9BED1F5587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9447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B923721-49D7-49DF-BA82-AC2DAB7AB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47F49BC3-0798-48D1-BD62-B3B245056066}"/>
              </a:ext>
            </a:extLst>
          </p:cNvPr>
          <p:cNvSpPr>
            <a:spLocks noGrp="1"/>
          </p:cNvSpPr>
          <p:nvPr>
            <p:ph idx="1"/>
          </p:nvPr>
        </p:nvSpPr>
        <p:spPr>
          <a:xfrm>
            <a:off x="838200" y="2055813"/>
            <a:ext cx="10515600" cy="921304"/>
          </a:xfrm>
        </p:spPr>
        <p:txBody>
          <a:bodyPr>
            <a:normAutofit/>
          </a:bodyPr>
          <a:lstStyle/>
          <a:p>
            <a:pPr marL="0" indent="0">
              <a:buNone/>
            </a:pPr>
            <a:r>
              <a:rPr lang="en-US" sz="2200" dirty="0">
                <a:latin typeface="Proxima Nova Cond Semibold" panose="02000506030000020004" pitchFamily="50" charset="0"/>
              </a:rPr>
              <a:t>Anything else you would like to add?</a:t>
            </a:r>
            <a:endParaRPr lang="en-ZA" sz="2200" dirty="0">
              <a:latin typeface="Proxima Nova Cond Semibold" panose="02000506030000020004" pitchFamily="50" charset="0"/>
            </a:endParaRPr>
          </a:p>
        </p:txBody>
      </p:sp>
      <p:sp>
        <p:nvSpPr>
          <p:cNvPr id="5" name="TextBox 4">
            <a:extLst>
              <a:ext uri="{FF2B5EF4-FFF2-40B4-BE49-F238E27FC236}">
                <a16:creationId xmlns:a16="http://schemas.microsoft.com/office/drawing/2014/main" id="{BC9D5D7A-DD0B-4B50-B0CE-1E057E63C483}"/>
              </a:ext>
            </a:extLst>
          </p:cNvPr>
          <p:cNvSpPr txBox="1"/>
          <p:nvPr/>
        </p:nvSpPr>
        <p:spPr>
          <a:xfrm>
            <a:off x="836428" y="5888585"/>
            <a:ext cx="3859619" cy="276999"/>
          </a:xfrm>
          <a:prstGeom prst="rect">
            <a:avLst/>
          </a:prstGeom>
          <a:noFill/>
        </p:spPr>
        <p:txBody>
          <a:bodyPr wrap="square" rtlCol="0">
            <a:spAutoFit/>
          </a:bodyPr>
          <a:lstStyle/>
          <a:p>
            <a:r>
              <a:rPr lang="en-ZA" sz="1200" dirty="0">
                <a:solidFill>
                  <a:srgbClr val="FF0000"/>
                </a:solidFill>
              </a:rPr>
              <a:t>* Insert additional slides as needed</a:t>
            </a:r>
          </a:p>
        </p:txBody>
      </p:sp>
    </p:spTree>
    <p:extLst>
      <p:ext uri="{BB962C8B-B14F-4D97-AF65-F5344CB8AC3E}">
        <p14:creationId xmlns:p14="http://schemas.microsoft.com/office/powerpoint/2010/main" val="813989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33C453D7-D033-4CE6-AF84-792EC0A895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1928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3FB86D-0F3C-4019-84D3-B48688682B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112767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9A7BFE85-51CE-456E-8F3A-96F9F9456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0147447-B8CC-47AF-A294-0BE35244ECAF}"/>
              </a:ext>
            </a:extLst>
          </p:cNvPr>
          <p:cNvSpPr>
            <a:spLocks noGrp="1"/>
          </p:cNvSpPr>
          <p:nvPr>
            <p:ph idx="1"/>
          </p:nvPr>
        </p:nvSpPr>
        <p:spPr>
          <a:xfrm>
            <a:off x="838200" y="2110170"/>
            <a:ext cx="10515600" cy="917575"/>
          </a:xfrm>
        </p:spPr>
        <p:txBody>
          <a:bodyPr>
            <a:normAutofit/>
          </a:bodyPr>
          <a:lstStyle/>
          <a:p>
            <a:pPr marL="0" indent="0">
              <a:buNone/>
            </a:pPr>
            <a:r>
              <a:rPr lang="en-US" sz="2200" dirty="0">
                <a:latin typeface="Proxima Nova Cond Semibold" panose="02000506030000020004" pitchFamily="50" charset="0"/>
              </a:rPr>
              <a:t>Enter Category Name here:</a:t>
            </a:r>
          </a:p>
        </p:txBody>
      </p:sp>
      <p:sp>
        <p:nvSpPr>
          <p:cNvPr id="9" name="Content Placeholder 2">
            <a:extLst>
              <a:ext uri="{FF2B5EF4-FFF2-40B4-BE49-F238E27FC236}">
                <a16:creationId xmlns:a16="http://schemas.microsoft.com/office/drawing/2014/main" id="{FB358342-0E9A-4F0E-84AF-EB77C7C79EC7}"/>
              </a:ext>
            </a:extLst>
          </p:cNvPr>
          <p:cNvSpPr txBox="1">
            <a:spLocks/>
          </p:cNvSpPr>
          <p:nvPr/>
        </p:nvSpPr>
        <p:spPr>
          <a:xfrm>
            <a:off x="838200" y="3121855"/>
            <a:ext cx="10515600" cy="917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dirty="0">
              <a:latin typeface="Proxima Nova Rg" panose="02000506030000020004" pitchFamily="50" charset="0"/>
            </a:endParaRPr>
          </a:p>
          <a:p>
            <a:pPr marL="0" indent="0">
              <a:buFont typeface="Arial" panose="020B0604020202020204" pitchFamily="34" charset="0"/>
              <a:buNone/>
            </a:pPr>
            <a:r>
              <a:rPr lang="en-US" sz="1800" dirty="0">
                <a:latin typeface="Proxima Nova Rg" panose="02000506030000020004" pitchFamily="50" charset="0"/>
              </a:rPr>
              <a:t>Most Compelling ……………………………………………………….. Story</a:t>
            </a:r>
            <a:endParaRPr lang="en-ZA" sz="1800" dirty="0">
              <a:latin typeface="Proxima Nova Rg" panose="02000506030000020004" pitchFamily="50" charset="0"/>
            </a:endParaRPr>
          </a:p>
        </p:txBody>
      </p:sp>
    </p:spTree>
    <p:extLst>
      <p:ext uri="{BB962C8B-B14F-4D97-AF65-F5344CB8AC3E}">
        <p14:creationId xmlns:p14="http://schemas.microsoft.com/office/powerpoint/2010/main" val="365212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B56F88E6-DAB6-40BA-93EF-B66ACC794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4A82C6C-4633-420E-AA6E-D9FCAE65DA76}"/>
              </a:ext>
            </a:extLst>
          </p:cNvPr>
          <p:cNvSpPr txBox="1"/>
          <p:nvPr/>
        </p:nvSpPr>
        <p:spPr>
          <a:xfrm>
            <a:off x="853441" y="1316242"/>
            <a:ext cx="10711543" cy="5693866"/>
          </a:xfrm>
          <a:prstGeom prst="rect">
            <a:avLst/>
          </a:prstGeom>
          <a:noFill/>
        </p:spPr>
        <p:txBody>
          <a:bodyPr wrap="square" rtlCol="0">
            <a:spAutoFit/>
          </a:bodyPr>
          <a:lstStyle/>
          <a:p>
            <a:r>
              <a:rPr lang="en-US" sz="2200" dirty="0">
                <a:latin typeface="Proxima Nova Cond Semibold" panose="02000506030000020004" pitchFamily="50" charset="0"/>
              </a:rPr>
              <a:t>Who are you nominating? </a:t>
            </a:r>
            <a:r>
              <a:rPr lang="en-US" dirty="0">
                <a:latin typeface="Proxima Nova Bl" panose="02000506030000020004" pitchFamily="50" charset="0"/>
              </a:rPr>
              <a:t>	</a:t>
            </a:r>
          </a:p>
          <a:p>
            <a:endParaRPr lang="en-US" dirty="0">
              <a:latin typeface="Proxima Nova Rg" panose="02000506030000020004" pitchFamily="50" charset="0"/>
            </a:endParaRPr>
          </a:p>
          <a:p>
            <a:r>
              <a:rPr lang="en-US" dirty="0">
                <a:latin typeface="Proxima Nova Rg" panose="02000506030000020004" pitchFamily="50" charset="0"/>
              </a:rPr>
              <a:t>Company: </a:t>
            </a:r>
          </a:p>
          <a:p>
            <a:endParaRPr lang="en-US" dirty="0">
              <a:latin typeface="Proxima Nova Rg" panose="02000506030000020004" pitchFamily="50" charset="0"/>
            </a:endParaRPr>
          </a:p>
          <a:p>
            <a:r>
              <a:rPr lang="en-US" dirty="0">
                <a:latin typeface="Proxima Nova Rg" panose="02000506030000020004" pitchFamily="50" charset="0"/>
              </a:rPr>
              <a:t>Address: </a:t>
            </a:r>
          </a:p>
          <a:p>
            <a:endParaRPr lang="en-US" dirty="0">
              <a:latin typeface="Proxima Nova Rg" panose="02000506030000020004" pitchFamily="50" charset="0"/>
            </a:endParaRPr>
          </a:p>
          <a:p>
            <a:r>
              <a:rPr lang="en-US" dirty="0">
                <a:latin typeface="Proxima Nova Rg" panose="02000506030000020004" pitchFamily="50" charset="0"/>
              </a:rPr>
              <a:t>City/Town:</a:t>
            </a:r>
          </a:p>
          <a:p>
            <a:endParaRPr lang="en-US" dirty="0">
              <a:latin typeface="Proxima Nova Rg" panose="02000506030000020004" pitchFamily="50" charset="0"/>
            </a:endParaRPr>
          </a:p>
          <a:p>
            <a:r>
              <a:rPr lang="en-US" dirty="0">
                <a:latin typeface="Proxima Nova Rg" panose="02000506030000020004" pitchFamily="50" charset="0"/>
              </a:rPr>
              <a:t>Country: </a:t>
            </a:r>
          </a:p>
          <a:p>
            <a:endParaRPr lang="en-US" dirty="0">
              <a:latin typeface="Proxima Nova Rg" panose="02000506030000020004" pitchFamily="50" charset="0"/>
            </a:endParaRPr>
          </a:p>
          <a:p>
            <a:r>
              <a:rPr lang="en-US" dirty="0">
                <a:latin typeface="Proxima Nova Rg" panose="02000506030000020004" pitchFamily="50" charset="0"/>
              </a:rPr>
              <a:t>Email Address: </a:t>
            </a:r>
          </a:p>
          <a:p>
            <a:endParaRPr lang="en-US" dirty="0">
              <a:latin typeface="Proxima Nova Rg" panose="02000506030000020004" pitchFamily="50" charset="0"/>
            </a:endParaRPr>
          </a:p>
          <a:p>
            <a:r>
              <a:rPr lang="en-US" dirty="0">
                <a:latin typeface="Proxima Nova Rg" panose="02000506030000020004" pitchFamily="50" charset="0"/>
              </a:rPr>
              <a:t>Phone Number: </a:t>
            </a:r>
          </a:p>
          <a:p>
            <a:endParaRPr lang="en-US" dirty="0">
              <a:latin typeface="Proxima Nova Rg" panose="02000506030000020004" pitchFamily="50" charset="0"/>
            </a:endParaRPr>
          </a:p>
          <a:p>
            <a:r>
              <a:rPr lang="en-US" dirty="0">
                <a:latin typeface="Proxima Nova Rg" panose="02000506030000020004" pitchFamily="50" charset="0"/>
              </a:rPr>
              <a:t>Website: </a:t>
            </a:r>
          </a:p>
          <a:p>
            <a:endParaRPr lang="en-US" dirty="0">
              <a:latin typeface="Proxima Nova Rg" panose="02000506030000020004" pitchFamily="50" charset="0"/>
            </a:endParaRPr>
          </a:p>
          <a:p>
            <a:r>
              <a:rPr lang="en-US" dirty="0">
                <a:latin typeface="Proxima Nova Rg" panose="02000506030000020004" pitchFamily="50" charset="0"/>
              </a:rPr>
              <a:t>SM Handle/s: </a:t>
            </a:r>
          </a:p>
          <a:p>
            <a:endParaRPr lang="en-US" dirty="0">
              <a:latin typeface="Proxima Nova Rg" panose="02000506030000020004" pitchFamily="50" charset="0"/>
            </a:endParaRPr>
          </a:p>
          <a:p>
            <a:endParaRPr lang="en-US" dirty="0">
              <a:latin typeface="Proxima Nova Rg" panose="02000506030000020004" pitchFamily="50" charset="0"/>
            </a:endParaRPr>
          </a:p>
          <a:p>
            <a:endParaRPr lang="en-ZA" dirty="0">
              <a:latin typeface="Proxima Nova Rg" panose="02000506030000020004" pitchFamily="50" charset="0"/>
            </a:endParaRPr>
          </a:p>
        </p:txBody>
      </p:sp>
    </p:spTree>
    <p:extLst>
      <p:ext uri="{BB962C8B-B14F-4D97-AF65-F5344CB8AC3E}">
        <p14:creationId xmlns:p14="http://schemas.microsoft.com/office/powerpoint/2010/main" val="1321779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531DE42E-8F99-4074-A7D2-665681247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4A82C6C-4633-420E-AA6E-D9FCAE65DA76}"/>
              </a:ext>
            </a:extLst>
          </p:cNvPr>
          <p:cNvSpPr txBox="1"/>
          <p:nvPr/>
        </p:nvSpPr>
        <p:spPr>
          <a:xfrm>
            <a:off x="838201" y="3192196"/>
            <a:ext cx="10515600" cy="646331"/>
          </a:xfrm>
          <a:prstGeom prst="rect">
            <a:avLst/>
          </a:prstGeom>
          <a:noFill/>
        </p:spPr>
        <p:txBody>
          <a:bodyPr wrap="square" rtlCol="0">
            <a:spAutoFit/>
          </a:bodyPr>
          <a:lstStyle/>
          <a:p>
            <a:r>
              <a:rPr lang="en-US" dirty="0">
                <a:latin typeface="Proxima Nova Rg" panose="02000506030000020004" pitchFamily="50" charset="0"/>
              </a:rPr>
              <a:t>Enter text here ………………….</a:t>
            </a:r>
          </a:p>
          <a:p>
            <a:endParaRPr lang="en-ZA" dirty="0">
              <a:latin typeface="Proxima Nova Rg" panose="02000506030000020004" pitchFamily="50" charset="0"/>
            </a:endParaRPr>
          </a:p>
        </p:txBody>
      </p:sp>
      <p:sp>
        <p:nvSpPr>
          <p:cNvPr id="6" name="Content Placeholder 2">
            <a:extLst>
              <a:ext uri="{FF2B5EF4-FFF2-40B4-BE49-F238E27FC236}">
                <a16:creationId xmlns:a16="http://schemas.microsoft.com/office/drawing/2014/main" id="{213CB1E0-531F-44CC-BC4A-A5661CA08B92}"/>
              </a:ext>
            </a:extLst>
          </p:cNvPr>
          <p:cNvSpPr>
            <a:spLocks noGrp="1"/>
          </p:cNvSpPr>
          <p:nvPr>
            <p:ph idx="1"/>
          </p:nvPr>
        </p:nvSpPr>
        <p:spPr>
          <a:xfrm>
            <a:off x="838200" y="2055813"/>
            <a:ext cx="10515600" cy="917575"/>
          </a:xfrm>
        </p:spPr>
        <p:txBody>
          <a:bodyPr>
            <a:normAutofit/>
          </a:bodyPr>
          <a:lstStyle/>
          <a:p>
            <a:pPr marL="0" indent="0">
              <a:buNone/>
            </a:pPr>
            <a:r>
              <a:rPr lang="en-US" sz="2200" dirty="0">
                <a:latin typeface="Proxima Nova Cond Semibold" panose="02000506030000020004" pitchFamily="50" charset="0"/>
              </a:rPr>
              <a:t>Here, answer the WHY question. What did your destination / </a:t>
            </a:r>
            <a:r>
              <a:rPr lang="en-US" sz="2200" dirty="0" err="1">
                <a:latin typeface="Proxima Nova Cond Semibold" panose="02000506030000020004" pitchFamily="50" charset="0"/>
              </a:rPr>
              <a:t>organisation</a:t>
            </a:r>
            <a:r>
              <a:rPr lang="en-US" sz="2200" dirty="0">
                <a:latin typeface="Proxima Nova Cond Semibold" panose="02000506030000020004" pitchFamily="50" charset="0"/>
              </a:rPr>
              <a:t> do that makes you eligible to win this award. </a:t>
            </a:r>
            <a:r>
              <a:rPr lang="en-US" sz="2200" b="1" dirty="0">
                <a:latin typeface="Proxima Nova Cond Semibold" panose="02000506030000020004" pitchFamily="50" charset="0"/>
              </a:rPr>
              <a:t>Get real and tell us your story! (500 max) </a:t>
            </a:r>
            <a:r>
              <a:rPr lang="en-US" sz="2200" b="1" dirty="0">
                <a:solidFill>
                  <a:srgbClr val="FF0000"/>
                </a:solidFill>
                <a:latin typeface="Proxima Nova Cond Semibold" panose="02000506030000020004" pitchFamily="50" charset="0"/>
              </a:rPr>
              <a:t>(Compulsory)</a:t>
            </a:r>
            <a:endParaRPr lang="en-ZA" sz="2200" dirty="0">
              <a:latin typeface="Proxima Nova Rg" panose="02000506030000020004" pitchFamily="50" charset="0"/>
            </a:endParaRPr>
          </a:p>
        </p:txBody>
      </p:sp>
      <p:sp>
        <p:nvSpPr>
          <p:cNvPr id="2" name="TextBox 1">
            <a:extLst>
              <a:ext uri="{FF2B5EF4-FFF2-40B4-BE49-F238E27FC236}">
                <a16:creationId xmlns:a16="http://schemas.microsoft.com/office/drawing/2014/main" id="{1C78D8ED-491D-490B-87C3-F22D2CBB391A}"/>
              </a:ext>
            </a:extLst>
          </p:cNvPr>
          <p:cNvSpPr txBox="1"/>
          <p:nvPr/>
        </p:nvSpPr>
        <p:spPr>
          <a:xfrm>
            <a:off x="836428" y="5888585"/>
            <a:ext cx="3859619" cy="276999"/>
          </a:xfrm>
          <a:prstGeom prst="rect">
            <a:avLst/>
          </a:prstGeom>
          <a:noFill/>
        </p:spPr>
        <p:txBody>
          <a:bodyPr wrap="square" rtlCol="0">
            <a:spAutoFit/>
          </a:bodyPr>
          <a:lstStyle/>
          <a:p>
            <a:r>
              <a:rPr lang="en-ZA" sz="1200" dirty="0">
                <a:solidFill>
                  <a:srgbClr val="FF0000"/>
                </a:solidFill>
              </a:rPr>
              <a:t>* Insert additional slides as needed</a:t>
            </a:r>
          </a:p>
        </p:txBody>
      </p:sp>
    </p:spTree>
    <p:extLst>
      <p:ext uri="{BB962C8B-B14F-4D97-AF65-F5344CB8AC3E}">
        <p14:creationId xmlns:p14="http://schemas.microsoft.com/office/powerpoint/2010/main" val="3582574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A85DEB9-07FA-4308-B8F1-1710B723F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157DE0E-174F-4F0D-9800-7FA9B2975556}"/>
              </a:ext>
            </a:extLst>
          </p:cNvPr>
          <p:cNvSpPr txBox="1"/>
          <p:nvPr/>
        </p:nvSpPr>
        <p:spPr>
          <a:xfrm>
            <a:off x="838200" y="3866801"/>
            <a:ext cx="10515600" cy="369332"/>
          </a:xfrm>
          <a:prstGeom prst="rect">
            <a:avLst/>
          </a:prstGeom>
          <a:noFill/>
        </p:spPr>
        <p:txBody>
          <a:bodyPr wrap="square" rtlCol="0">
            <a:spAutoFit/>
          </a:bodyPr>
          <a:lstStyle/>
          <a:p>
            <a:r>
              <a:rPr lang="en-US" dirty="0">
                <a:latin typeface="Proxima Nova Rg" panose="02000506030000020004" pitchFamily="50" charset="0"/>
              </a:rPr>
              <a:t>Enter text here …………………</a:t>
            </a:r>
          </a:p>
        </p:txBody>
      </p:sp>
      <p:sp>
        <p:nvSpPr>
          <p:cNvPr id="6" name="Content Placeholder 2">
            <a:extLst>
              <a:ext uri="{FF2B5EF4-FFF2-40B4-BE49-F238E27FC236}">
                <a16:creationId xmlns:a16="http://schemas.microsoft.com/office/drawing/2014/main" id="{C8CC2F23-7C7E-4137-9BC3-E085DBA581C8}"/>
              </a:ext>
            </a:extLst>
          </p:cNvPr>
          <p:cNvSpPr>
            <a:spLocks noGrp="1"/>
          </p:cNvSpPr>
          <p:nvPr>
            <p:ph idx="1"/>
          </p:nvPr>
        </p:nvSpPr>
        <p:spPr>
          <a:xfrm>
            <a:off x="838200" y="2055813"/>
            <a:ext cx="10515600" cy="1484830"/>
          </a:xfrm>
        </p:spPr>
        <p:txBody>
          <a:bodyPr>
            <a:normAutofit/>
          </a:bodyPr>
          <a:lstStyle/>
          <a:p>
            <a:pPr marL="0" indent="0">
              <a:buNone/>
            </a:pPr>
            <a:r>
              <a:rPr lang="en-US" sz="2200" dirty="0">
                <a:latin typeface="Proxima Nova Cond Semibold" panose="02000506030000020004" pitchFamily="50" charset="0"/>
              </a:rPr>
              <a:t>Does this nomination refer to a specific campaign, project or product? Give us an overview of what the project / product is about, who were your target audience, how did you reach them? How has your efforts or solutions enhanced your travel and tourism initiatives? </a:t>
            </a:r>
            <a:r>
              <a:rPr lang="en-US" sz="2200" b="1" dirty="0">
                <a:latin typeface="Proxima Nova Cond Semibold" panose="02000506030000020004" pitchFamily="50" charset="0"/>
              </a:rPr>
              <a:t>This is the nuts and bolts stuff! </a:t>
            </a:r>
            <a:r>
              <a:rPr lang="en-US" sz="2200" b="1" dirty="0">
                <a:solidFill>
                  <a:srgbClr val="FF0000"/>
                </a:solidFill>
                <a:latin typeface="Proxima Nova Cond Semibold" panose="02000506030000020004" pitchFamily="50" charset="0"/>
              </a:rPr>
              <a:t>(Compulsory)</a:t>
            </a:r>
            <a:endParaRPr lang="en-ZA" sz="2200" dirty="0">
              <a:latin typeface="Proxima Nova Cond Semibold" panose="02000506030000020004" pitchFamily="50" charset="0"/>
            </a:endParaRPr>
          </a:p>
        </p:txBody>
      </p:sp>
      <p:sp>
        <p:nvSpPr>
          <p:cNvPr id="7" name="TextBox 6">
            <a:extLst>
              <a:ext uri="{FF2B5EF4-FFF2-40B4-BE49-F238E27FC236}">
                <a16:creationId xmlns:a16="http://schemas.microsoft.com/office/drawing/2014/main" id="{8D385988-5AE4-4347-BC02-5102D440338B}"/>
              </a:ext>
            </a:extLst>
          </p:cNvPr>
          <p:cNvSpPr txBox="1"/>
          <p:nvPr/>
        </p:nvSpPr>
        <p:spPr>
          <a:xfrm>
            <a:off x="836428" y="5888585"/>
            <a:ext cx="3859619" cy="276999"/>
          </a:xfrm>
          <a:prstGeom prst="rect">
            <a:avLst/>
          </a:prstGeom>
          <a:noFill/>
        </p:spPr>
        <p:txBody>
          <a:bodyPr wrap="square" rtlCol="0">
            <a:spAutoFit/>
          </a:bodyPr>
          <a:lstStyle/>
          <a:p>
            <a:r>
              <a:rPr lang="en-ZA" sz="1200" dirty="0">
                <a:solidFill>
                  <a:srgbClr val="FF0000"/>
                </a:solidFill>
              </a:rPr>
              <a:t>* Insert additional slides as needed</a:t>
            </a:r>
          </a:p>
        </p:txBody>
      </p:sp>
    </p:spTree>
    <p:extLst>
      <p:ext uri="{BB962C8B-B14F-4D97-AF65-F5344CB8AC3E}">
        <p14:creationId xmlns:p14="http://schemas.microsoft.com/office/powerpoint/2010/main" val="1614107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 game&#10;&#10;Description automatically generated">
            <a:extLst>
              <a:ext uri="{FF2B5EF4-FFF2-40B4-BE49-F238E27FC236}">
                <a16:creationId xmlns:a16="http://schemas.microsoft.com/office/drawing/2014/main" id="{199F5C16-C5C4-48E8-9967-E9D74C604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4C0FE39-B06B-48B5-B32E-948C5108A34D}"/>
              </a:ext>
            </a:extLst>
          </p:cNvPr>
          <p:cNvSpPr txBox="1"/>
          <p:nvPr/>
        </p:nvSpPr>
        <p:spPr>
          <a:xfrm>
            <a:off x="838200" y="3526559"/>
            <a:ext cx="10515600" cy="369332"/>
          </a:xfrm>
          <a:prstGeom prst="rect">
            <a:avLst/>
          </a:prstGeom>
          <a:noFill/>
        </p:spPr>
        <p:txBody>
          <a:bodyPr wrap="square" rtlCol="0">
            <a:spAutoFit/>
          </a:bodyPr>
          <a:lstStyle/>
          <a:p>
            <a:r>
              <a:rPr lang="en-US" dirty="0">
                <a:latin typeface="Proxima Nova Rg" panose="02000506030000020004" pitchFamily="50" charset="0"/>
              </a:rPr>
              <a:t>Enter text here ………………….</a:t>
            </a:r>
          </a:p>
        </p:txBody>
      </p:sp>
      <p:sp>
        <p:nvSpPr>
          <p:cNvPr id="7" name="Content Placeholder 2">
            <a:extLst>
              <a:ext uri="{FF2B5EF4-FFF2-40B4-BE49-F238E27FC236}">
                <a16:creationId xmlns:a16="http://schemas.microsoft.com/office/drawing/2014/main" id="{C4A90B7A-658F-4061-82B4-3420540057C7}"/>
              </a:ext>
            </a:extLst>
          </p:cNvPr>
          <p:cNvSpPr>
            <a:spLocks noGrp="1"/>
          </p:cNvSpPr>
          <p:nvPr>
            <p:ph idx="1"/>
          </p:nvPr>
        </p:nvSpPr>
        <p:spPr>
          <a:xfrm>
            <a:off x="838200" y="2055813"/>
            <a:ext cx="10515600" cy="1144588"/>
          </a:xfrm>
        </p:spPr>
        <p:txBody>
          <a:bodyPr>
            <a:normAutofit/>
          </a:bodyPr>
          <a:lstStyle/>
          <a:p>
            <a:pPr marL="0" indent="0">
              <a:buNone/>
            </a:pPr>
            <a:r>
              <a:rPr lang="en-US" sz="2200" dirty="0">
                <a:latin typeface="Proxima Nova Cond Semibold" panose="02000506030000020004" pitchFamily="50" charset="0"/>
              </a:rPr>
              <a:t>How did you measure the impact of your campaign, project or product offering? </a:t>
            </a:r>
            <a:r>
              <a:rPr lang="en-US" sz="2200" b="1" dirty="0">
                <a:latin typeface="Proxima Nova Cond Semibold" panose="02000506030000020004" pitchFamily="50" charset="0"/>
              </a:rPr>
              <a:t>Show us evidence of audience engagement. </a:t>
            </a:r>
            <a:r>
              <a:rPr lang="en-US" sz="2200" dirty="0">
                <a:latin typeface="Proxima Nova Cond Semibold" panose="02000506030000020004" pitchFamily="50" charset="0"/>
              </a:rPr>
              <a:t>Think statistics.  This could be </a:t>
            </a:r>
            <a:r>
              <a:rPr lang="en-US" sz="2200" dirty="0" err="1">
                <a:latin typeface="Proxima Nova Cond Semibold" panose="02000506030000020004" pitchFamily="50" charset="0"/>
              </a:rPr>
              <a:t>url</a:t>
            </a:r>
            <a:r>
              <a:rPr lang="en-US" sz="2200" dirty="0">
                <a:latin typeface="Proxima Nova Cond Semibold" panose="02000506030000020004" pitchFamily="50" charset="0"/>
              </a:rPr>
              <a:t> links, SM handles, articles, reviews, </a:t>
            </a:r>
            <a:r>
              <a:rPr lang="en-US" sz="2200" dirty="0" err="1">
                <a:latin typeface="Proxima Nova Cond Semibold" panose="02000506030000020004" pitchFamily="50" charset="0"/>
              </a:rPr>
              <a:t>etc</a:t>
            </a:r>
            <a:r>
              <a:rPr lang="en-US" sz="2200" dirty="0">
                <a:latin typeface="Proxima Nova Cond Semibold" panose="02000506030000020004" pitchFamily="50" charset="0"/>
              </a:rPr>
              <a:t> </a:t>
            </a:r>
            <a:r>
              <a:rPr lang="en-US" sz="2200" b="1" dirty="0">
                <a:solidFill>
                  <a:srgbClr val="FF0000"/>
                </a:solidFill>
                <a:latin typeface="Proxima Nova Cond Semibold" panose="02000506030000020004" pitchFamily="50" charset="0"/>
              </a:rPr>
              <a:t>(Compulsory)</a:t>
            </a:r>
            <a:endParaRPr lang="en-ZA" sz="2200" dirty="0">
              <a:latin typeface="Proxima Nova Cond Semibold" panose="02000506030000020004" pitchFamily="50" charset="0"/>
            </a:endParaRPr>
          </a:p>
        </p:txBody>
      </p:sp>
      <p:sp>
        <p:nvSpPr>
          <p:cNvPr id="5" name="TextBox 4">
            <a:extLst>
              <a:ext uri="{FF2B5EF4-FFF2-40B4-BE49-F238E27FC236}">
                <a16:creationId xmlns:a16="http://schemas.microsoft.com/office/drawing/2014/main" id="{AEBA2BFA-C75F-4C0F-881B-F9A1774B1BB2}"/>
              </a:ext>
            </a:extLst>
          </p:cNvPr>
          <p:cNvSpPr txBox="1"/>
          <p:nvPr/>
        </p:nvSpPr>
        <p:spPr>
          <a:xfrm>
            <a:off x="836428" y="5888585"/>
            <a:ext cx="3859619" cy="276999"/>
          </a:xfrm>
          <a:prstGeom prst="rect">
            <a:avLst/>
          </a:prstGeom>
          <a:noFill/>
        </p:spPr>
        <p:txBody>
          <a:bodyPr wrap="square" rtlCol="0">
            <a:spAutoFit/>
          </a:bodyPr>
          <a:lstStyle/>
          <a:p>
            <a:r>
              <a:rPr lang="en-ZA" sz="1200" dirty="0">
                <a:solidFill>
                  <a:srgbClr val="FF0000"/>
                </a:solidFill>
              </a:rPr>
              <a:t>* Insert additional slides as needed</a:t>
            </a:r>
          </a:p>
        </p:txBody>
      </p:sp>
    </p:spTree>
    <p:extLst>
      <p:ext uri="{BB962C8B-B14F-4D97-AF65-F5344CB8AC3E}">
        <p14:creationId xmlns:p14="http://schemas.microsoft.com/office/powerpoint/2010/main" val="473113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36A8CB7-4091-4FFE-B79A-C9EB9D4D8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CDFFD3A-0D0B-4EA9-B906-EA15F0AE0758}"/>
              </a:ext>
            </a:extLst>
          </p:cNvPr>
          <p:cNvSpPr txBox="1"/>
          <p:nvPr/>
        </p:nvSpPr>
        <p:spPr>
          <a:xfrm>
            <a:off x="838200" y="3218208"/>
            <a:ext cx="10515600" cy="369332"/>
          </a:xfrm>
          <a:prstGeom prst="rect">
            <a:avLst/>
          </a:prstGeom>
          <a:noFill/>
        </p:spPr>
        <p:txBody>
          <a:bodyPr wrap="square" rtlCol="0">
            <a:spAutoFit/>
          </a:bodyPr>
          <a:lstStyle/>
          <a:p>
            <a:r>
              <a:rPr lang="en-US" dirty="0">
                <a:latin typeface="Proxima Nova Rg" panose="02000506030000020004" pitchFamily="50" charset="0"/>
              </a:rPr>
              <a:t>Enter text here ………………….</a:t>
            </a:r>
          </a:p>
        </p:txBody>
      </p:sp>
      <p:sp>
        <p:nvSpPr>
          <p:cNvPr id="8" name="Content Placeholder 2">
            <a:extLst>
              <a:ext uri="{FF2B5EF4-FFF2-40B4-BE49-F238E27FC236}">
                <a16:creationId xmlns:a16="http://schemas.microsoft.com/office/drawing/2014/main" id="{6961D1C8-547F-4BF9-A415-6C3A728EB580}"/>
              </a:ext>
            </a:extLst>
          </p:cNvPr>
          <p:cNvSpPr>
            <a:spLocks noGrp="1"/>
          </p:cNvSpPr>
          <p:nvPr>
            <p:ph idx="1"/>
          </p:nvPr>
        </p:nvSpPr>
        <p:spPr>
          <a:xfrm>
            <a:off x="838200" y="2055813"/>
            <a:ext cx="10515600" cy="793714"/>
          </a:xfrm>
        </p:spPr>
        <p:txBody>
          <a:bodyPr>
            <a:normAutofit/>
          </a:bodyPr>
          <a:lstStyle/>
          <a:p>
            <a:pPr marL="0" indent="0">
              <a:buNone/>
            </a:pPr>
            <a:r>
              <a:rPr lang="en-US" sz="2200" dirty="0">
                <a:latin typeface="Proxima Nova Cond Semibold" panose="02000506030000020004" pitchFamily="50" charset="0"/>
              </a:rPr>
              <a:t>Its reflection time! What worked, what didn’t work? What obstacles did you encounter and how did you resolve them? What lessons did you learn? </a:t>
            </a:r>
            <a:r>
              <a:rPr lang="en-US" sz="2200" b="1" dirty="0">
                <a:solidFill>
                  <a:srgbClr val="FF0000"/>
                </a:solidFill>
                <a:latin typeface="Proxima Nova Cond Semibold" panose="02000506030000020004" pitchFamily="50" charset="0"/>
              </a:rPr>
              <a:t>(Compulsory)</a:t>
            </a:r>
            <a:endParaRPr lang="en-ZA" sz="2200" dirty="0">
              <a:latin typeface="Proxima Nova Cond Semibold" panose="02000506030000020004" pitchFamily="50" charset="0"/>
            </a:endParaRPr>
          </a:p>
        </p:txBody>
      </p:sp>
      <p:sp>
        <p:nvSpPr>
          <p:cNvPr id="5" name="TextBox 4">
            <a:extLst>
              <a:ext uri="{FF2B5EF4-FFF2-40B4-BE49-F238E27FC236}">
                <a16:creationId xmlns:a16="http://schemas.microsoft.com/office/drawing/2014/main" id="{B48DA785-CDA3-4576-9111-6C312D1B43AF}"/>
              </a:ext>
            </a:extLst>
          </p:cNvPr>
          <p:cNvSpPr txBox="1"/>
          <p:nvPr/>
        </p:nvSpPr>
        <p:spPr>
          <a:xfrm>
            <a:off x="836428" y="5888585"/>
            <a:ext cx="3859619" cy="276999"/>
          </a:xfrm>
          <a:prstGeom prst="rect">
            <a:avLst/>
          </a:prstGeom>
          <a:noFill/>
        </p:spPr>
        <p:txBody>
          <a:bodyPr wrap="square" rtlCol="0">
            <a:spAutoFit/>
          </a:bodyPr>
          <a:lstStyle/>
          <a:p>
            <a:r>
              <a:rPr lang="en-ZA" sz="1200" dirty="0">
                <a:solidFill>
                  <a:srgbClr val="FF0000"/>
                </a:solidFill>
              </a:rPr>
              <a:t>* Insert additional slides as needed</a:t>
            </a:r>
          </a:p>
        </p:txBody>
      </p:sp>
    </p:spTree>
    <p:extLst>
      <p:ext uri="{BB962C8B-B14F-4D97-AF65-F5344CB8AC3E}">
        <p14:creationId xmlns:p14="http://schemas.microsoft.com/office/powerpoint/2010/main" val="303755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49983EC-EBBA-406C-A82E-A724F4865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475EFC19-632C-49F7-8001-3DF427260A00}"/>
              </a:ext>
            </a:extLst>
          </p:cNvPr>
          <p:cNvSpPr>
            <a:spLocks noGrp="1"/>
          </p:cNvSpPr>
          <p:nvPr>
            <p:ph idx="1"/>
          </p:nvPr>
        </p:nvSpPr>
        <p:spPr>
          <a:xfrm>
            <a:off x="838200" y="2055812"/>
            <a:ext cx="10515600" cy="1155221"/>
          </a:xfrm>
        </p:spPr>
        <p:txBody>
          <a:bodyPr>
            <a:normAutofit/>
          </a:bodyPr>
          <a:lstStyle/>
          <a:p>
            <a:pPr marL="0" indent="0">
              <a:buNone/>
            </a:pPr>
            <a:r>
              <a:rPr lang="en-US" sz="2200" dirty="0">
                <a:latin typeface="Proxima Nova Cond Semibold" panose="02000506030000020004" pitchFamily="50" charset="0"/>
              </a:rPr>
              <a:t>Whether it’s a brochure, a video or something else you’d like us to see, attach this to your awards submission. There is no limit to the information you can send to help tell your story (but please make sure its relevant!)</a:t>
            </a:r>
            <a:endParaRPr lang="en-ZA" sz="2200" dirty="0">
              <a:latin typeface="Proxima Nova Cond Semibold" panose="02000506030000020004" pitchFamily="50" charset="0"/>
            </a:endParaRPr>
          </a:p>
        </p:txBody>
      </p:sp>
      <p:sp>
        <p:nvSpPr>
          <p:cNvPr id="4" name="TextBox 3">
            <a:extLst>
              <a:ext uri="{FF2B5EF4-FFF2-40B4-BE49-F238E27FC236}">
                <a16:creationId xmlns:a16="http://schemas.microsoft.com/office/drawing/2014/main" id="{B90E0407-2C6A-46FB-BA4A-BE387930EA3D}"/>
              </a:ext>
            </a:extLst>
          </p:cNvPr>
          <p:cNvSpPr txBox="1"/>
          <p:nvPr/>
        </p:nvSpPr>
        <p:spPr>
          <a:xfrm>
            <a:off x="836428" y="5888585"/>
            <a:ext cx="3859619" cy="276999"/>
          </a:xfrm>
          <a:prstGeom prst="rect">
            <a:avLst/>
          </a:prstGeom>
          <a:noFill/>
        </p:spPr>
        <p:txBody>
          <a:bodyPr wrap="square" rtlCol="0">
            <a:spAutoFit/>
          </a:bodyPr>
          <a:lstStyle/>
          <a:p>
            <a:r>
              <a:rPr lang="en-ZA" sz="1200" dirty="0">
                <a:solidFill>
                  <a:srgbClr val="FF0000"/>
                </a:solidFill>
              </a:rPr>
              <a:t>* Insert additional slides as needed</a:t>
            </a:r>
          </a:p>
        </p:txBody>
      </p:sp>
    </p:spTree>
    <p:extLst>
      <p:ext uri="{BB962C8B-B14F-4D97-AF65-F5344CB8AC3E}">
        <p14:creationId xmlns:p14="http://schemas.microsoft.com/office/powerpoint/2010/main" val="1938629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318</Words>
  <Application>Microsoft Office PowerPoint</Application>
  <PresentationFormat>Widescreen</PresentationFormat>
  <Paragraphs>37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Proxima Nova Bl</vt:lpstr>
      <vt:lpstr>Proxima Nova Cond Semibold</vt:lpstr>
      <vt:lpstr>Proxima Nova Rg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WTM Africa Awards 2020 Entry  Cover Slide: Awards Image/logo</dc:title>
  <dc:creator>Amanda Wellbeloved</dc:creator>
  <cp:lastModifiedBy>Martin Hiller</cp:lastModifiedBy>
  <cp:revision>23</cp:revision>
  <dcterms:created xsi:type="dcterms:W3CDTF">2020-01-10T12:46:44Z</dcterms:created>
  <dcterms:modified xsi:type="dcterms:W3CDTF">2022-04-05T08:18:00Z</dcterms:modified>
</cp:coreProperties>
</file>